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9"/>
  </p:notesMasterIdLst>
  <p:handoutMasterIdLst>
    <p:handoutMasterId r:id="rId40"/>
  </p:handoutMasterIdLst>
  <p:sldIdLst>
    <p:sldId id="276" r:id="rId2"/>
    <p:sldId id="443" r:id="rId3"/>
    <p:sldId id="444" r:id="rId4"/>
    <p:sldId id="424" r:id="rId5"/>
    <p:sldId id="441" r:id="rId6"/>
    <p:sldId id="446" r:id="rId7"/>
    <p:sldId id="448" r:id="rId8"/>
    <p:sldId id="449" r:id="rId9"/>
    <p:sldId id="450" r:id="rId10"/>
    <p:sldId id="445" r:id="rId11"/>
    <p:sldId id="453" r:id="rId12"/>
    <p:sldId id="451" r:id="rId13"/>
    <p:sldId id="442" r:id="rId14"/>
    <p:sldId id="452" r:id="rId15"/>
    <p:sldId id="455" r:id="rId16"/>
    <p:sldId id="426" r:id="rId17"/>
    <p:sldId id="454" r:id="rId18"/>
    <p:sldId id="461" r:id="rId19"/>
    <p:sldId id="460" r:id="rId20"/>
    <p:sldId id="462" r:id="rId21"/>
    <p:sldId id="477" r:id="rId22"/>
    <p:sldId id="475" r:id="rId23"/>
    <p:sldId id="476" r:id="rId24"/>
    <p:sldId id="471" r:id="rId25"/>
    <p:sldId id="459" r:id="rId26"/>
    <p:sldId id="474" r:id="rId27"/>
    <p:sldId id="464" r:id="rId28"/>
    <p:sldId id="465" r:id="rId29"/>
    <p:sldId id="456" r:id="rId30"/>
    <p:sldId id="458" r:id="rId31"/>
    <p:sldId id="467" r:id="rId32"/>
    <p:sldId id="468" r:id="rId33"/>
    <p:sldId id="469" r:id="rId34"/>
    <p:sldId id="434" r:id="rId35"/>
    <p:sldId id="435" r:id="rId36"/>
    <p:sldId id="457" r:id="rId37"/>
    <p:sldId id="257" r:id="rId3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6" userDrawn="1">
          <p15:clr>
            <a:srgbClr val="F26B43"/>
          </p15:clr>
        </p15:guide>
        <p15:guide id="3" pos="312" userDrawn="1">
          <p15:clr>
            <a:srgbClr val="F26B43"/>
          </p15:clr>
        </p15:guide>
        <p15:guide id="4" pos="1104" userDrawn="1">
          <p15:clr>
            <a:srgbClr val="F26B43"/>
          </p15:clr>
        </p15:guide>
        <p15:guide id="5" pos="5160" userDrawn="1">
          <p15:clr>
            <a:srgbClr val="F26B43"/>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mala" initials="K" lastIdx="1" clrIdx="0">
    <p:extLst>
      <p:ext uri="{19B8F6BF-5375-455C-9EA6-DF929625EA0E}">
        <p15:presenceInfo xmlns:p15="http://schemas.microsoft.com/office/powerpoint/2012/main" userId="Koma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8422"/>
    <a:srgbClr val="4F81BD"/>
    <a:srgbClr val="FF6600"/>
    <a:srgbClr val="E9EDF4"/>
    <a:srgbClr val="FAE8CA"/>
    <a:srgbClr val="FFFFFF"/>
    <a:srgbClr val="F5F5F5"/>
    <a:srgbClr val="DDA266"/>
    <a:srgbClr val="F6D49D"/>
    <a:srgbClr val="F6C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5179" autoAdjust="0"/>
  </p:normalViewPr>
  <p:slideViewPr>
    <p:cSldViewPr snapToGrid="0" showGuides="1">
      <p:cViewPr varScale="1">
        <p:scale>
          <a:sx n="88" d="100"/>
          <a:sy n="88" d="100"/>
        </p:scale>
        <p:origin x="792" y="78"/>
      </p:cViewPr>
      <p:guideLst>
        <p:guide orient="horz" pos="486"/>
        <p:guide pos="312"/>
        <p:guide pos="1104"/>
        <p:guide pos="5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68"/>
    </p:cViewPr>
  </p:sorterViewPr>
  <p:notesViewPr>
    <p:cSldViewPr snapToGrid="0">
      <p:cViewPr varScale="1">
        <p:scale>
          <a:sx n="57" d="100"/>
          <a:sy n="57" d="100"/>
        </p:scale>
        <p:origin x="180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3EE592-A9F4-4D26-8F62-D1DD33E07C8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7CBDCC0-8AA7-4BF6-98C0-05B90407DE09}">
      <dgm:prSet/>
      <dgm:spPr/>
      <dgm:t>
        <a:bodyPr/>
        <a:lstStyle/>
        <a:p>
          <a:pPr algn="ctr" rtl="0"/>
          <a:r>
            <a:rPr lang="en-US" dirty="0" smtClean="0"/>
            <a:t>Hadoop differs from other distributed storage in the way that it is a network of several independent storage serves</a:t>
          </a:r>
          <a:endParaRPr lang="en-US" dirty="0"/>
        </a:p>
      </dgm:t>
    </dgm:pt>
    <dgm:pt modelId="{FED1FF2D-EC80-48EB-8A37-84913937B8E8}" type="parTrans" cxnId="{11805164-8F96-4963-A955-A8AC2562689B}">
      <dgm:prSet/>
      <dgm:spPr/>
      <dgm:t>
        <a:bodyPr/>
        <a:lstStyle/>
        <a:p>
          <a:endParaRPr lang="en-US"/>
        </a:p>
      </dgm:t>
    </dgm:pt>
    <dgm:pt modelId="{D2422B1A-0CE4-48A4-9C93-E77E86486825}" type="sibTrans" cxnId="{11805164-8F96-4963-A955-A8AC2562689B}">
      <dgm:prSet/>
      <dgm:spPr/>
      <dgm:t>
        <a:bodyPr/>
        <a:lstStyle/>
        <a:p>
          <a:endParaRPr lang="en-US"/>
        </a:p>
      </dgm:t>
    </dgm:pt>
    <dgm:pt modelId="{604EF3D7-A96B-4851-9870-06365564053A}" type="pres">
      <dgm:prSet presAssocID="{333EE592-A9F4-4D26-8F62-D1DD33E07C8F}" presName="linear" presStyleCnt="0">
        <dgm:presLayoutVars>
          <dgm:animLvl val="lvl"/>
          <dgm:resizeHandles val="exact"/>
        </dgm:presLayoutVars>
      </dgm:prSet>
      <dgm:spPr/>
      <dgm:t>
        <a:bodyPr/>
        <a:lstStyle/>
        <a:p>
          <a:endParaRPr lang="en-US"/>
        </a:p>
      </dgm:t>
    </dgm:pt>
    <dgm:pt modelId="{ABF97148-CDAB-4155-BF5F-EF867BE3DE2E}" type="pres">
      <dgm:prSet presAssocID="{F7CBDCC0-8AA7-4BF6-98C0-05B90407DE09}" presName="parentText" presStyleLbl="node1" presStyleIdx="0" presStyleCnt="1" custScaleY="146864">
        <dgm:presLayoutVars>
          <dgm:chMax val="0"/>
          <dgm:bulletEnabled val="1"/>
        </dgm:presLayoutVars>
      </dgm:prSet>
      <dgm:spPr/>
      <dgm:t>
        <a:bodyPr/>
        <a:lstStyle/>
        <a:p>
          <a:endParaRPr lang="en-US"/>
        </a:p>
      </dgm:t>
    </dgm:pt>
  </dgm:ptLst>
  <dgm:cxnLst>
    <dgm:cxn modelId="{11805164-8F96-4963-A955-A8AC2562689B}" srcId="{333EE592-A9F4-4D26-8F62-D1DD33E07C8F}" destId="{F7CBDCC0-8AA7-4BF6-98C0-05B90407DE09}" srcOrd="0" destOrd="0" parTransId="{FED1FF2D-EC80-48EB-8A37-84913937B8E8}" sibTransId="{D2422B1A-0CE4-48A4-9C93-E77E86486825}"/>
    <dgm:cxn modelId="{02A0DF7F-58FD-4C3E-BEDC-2FCE772E4D26}" type="presOf" srcId="{F7CBDCC0-8AA7-4BF6-98C0-05B90407DE09}" destId="{ABF97148-CDAB-4155-BF5F-EF867BE3DE2E}" srcOrd="0" destOrd="0" presId="urn:microsoft.com/office/officeart/2005/8/layout/vList2"/>
    <dgm:cxn modelId="{329C7563-5434-4465-84CD-4575B6B6C51E}" type="presOf" srcId="{333EE592-A9F4-4D26-8F62-D1DD33E07C8F}" destId="{604EF3D7-A96B-4851-9870-06365564053A}" srcOrd="0" destOrd="0" presId="urn:microsoft.com/office/officeart/2005/8/layout/vList2"/>
    <dgm:cxn modelId="{66FEBD8D-1106-4994-89F2-C7498FD8424B}" type="presParOf" srcId="{604EF3D7-A96B-4851-9870-06365564053A}" destId="{ABF97148-CDAB-4155-BF5F-EF867BE3DE2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4252B8-54DF-4131-AFDA-9F2A6CFED203}" type="doc">
      <dgm:prSet loTypeId="urn:microsoft.com/office/officeart/2005/8/layout/vList2" loCatId="list" qsTypeId="urn:microsoft.com/office/officeart/2005/8/quickstyle/simple5" qsCatId="simple" csTypeId="urn:microsoft.com/office/officeart/2005/8/colors/accent4_4" csCatId="accent4" phldr="1"/>
      <dgm:spPr/>
      <dgm:t>
        <a:bodyPr/>
        <a:lstStyle/>
        <a:p>
          <a:endParaRPr lang="en-US"/>
        </a:p>
      </dgm:t>
    </dgm:pt>
    <dgm:pt modelId="{51C124A3-C934-4380-99E4-A8C4541A9FE4}">
      <dgm:prSet custT="1"/>
      <dgm:spPr>
        <a:solidFill>
          <a:schemeClr val="tx1"/>
        </a:solidFill>
      </dgm:spPr>
      <dgm:t>
        <a:bodyPr/>
        <a:lstStyle/>
        <a:p>
          <a:pPr algn="ctr" rtl="0"/>
          <a:r>
            <a:rPr lang="en-US" sz="1700" dirty="0" smtClean="0"/>
            <a:t>One of the major sources of all types of data is </a:t>
          </a:r>
          <a:r>
            <a:rPr lang="en-US" sz="2800" b="1" i="1" dirty="0" smtClean="0">
              <a:solidFill>
                <a:srgbClr val="C00000"/>
              </a:solidFill>
            </a:rPr>
            <a:t>Internet</a:t>
          </a:r>
          <a:endParaRPr lang="en-US" sz="1700" b="1" i="1" dirty="0">
            <a:solidFill>
              <a:srgbClr val="C00000"/>
            </a:solidFill>
          </a:endParaRPr>
        </a:p>
      </dgm:t>
    </dgm:pt>
    <dgm:pt modelId="{2F066965-0F2F-4338-903D-037A22A24F4C}" type="parTrans" cxnId="{A3FC825C-2922-4FE9-A93D-C9ED27241146}">
      <dgm:prSet/>
      <dgm:spPr/>
      <dgm:t>
        <a:bodyPr/>
        <a:lstStyle/>
        <a:p>
          <a:endParaRPr lang="en-US"/>
        </a:p>
      </dgm:t>
    </dgm:pt>
    <dgm:pt modelId="{3E2BDC6D-8C5B-4FA0-A248-24E14F5F703F}" type="sibTrans" cxnId="{A3FC825C-2922-4FE9-A93D-C9ED27241146}">
      <dgm:prSet/>
      <dgm:spPr/>
      <dgm:t>
        <a:bodyPr/>
        <a:lstStyle/>
        <a:p>
          <a:endParaRPr lang="en-US"/>
        </a:p>
      </dgm:t>
    </dgm:pt>
    <dgm:pt modelId="{11679D99-D23A-483F-8B9C-DBC4E2F2632F}" type="pres">
      <dgm:prSet presAssocID="{894252B8-54DF-4131-AFDA-9F2A6CFED203}" presName="linear" presStyleCnt="0">
        <dgm:presLayoutVars>
          <dgm:animLvl val="lvl"/>
          <dgm:resizeHandles val="exact"/>
        </dgm:presLayoutVars>
      </dgm:prSet>
      <dgm:spPr/>
      <dgm:t>
        <a:bodyPr/>
        <a:lstStyle/>
        <a:p>
          <a:endParaRPr lang="en-US"/>
        </a:p>
      </dgm:t>
    </dgm:pt>
    <dgm:pt modelId="{8F563EC0-34DA-4A2A-9178-640DF6D0BA4F}" type="pres">
      <dgm:prSet presAssocID="{51C124A3-C934-4380-99E4-A8C4541A9FE4}" presName="parentText" presStyleLbl="node1" presStyleIdx="0" presStyleCnt="1" custLinFactNeighborY="5512">
        <dgm:presLayoutVars>
          <dgm:chMax val="0"/>
          <dgm:bulletEnabled val="1"/>
        </dgm:presLayoutVars>
      </dgm:prSet>
      <dgm:spPr/>
      <dgm:t>
        <a:bodyPr/>
        <a:lstStyle/>
        <a:p>
          <a:endParaRPr lang="en-US"/>
        </a:p>
      </dgm:t>
    </dgm:pt>
  </dgm:ptLst>
  <dgm:cxnLst>
    <dgm:cxn modelId="{350E7467-F2F5-4507-9B63-FFA077756038}" type="presOf" srcId="{51C124A3-C934-4380-99E4-A8C4541A9FE4}" destId="{8F563EC0-34DA-4A2A-9178-640DF6D0BA4F}" srcOrd="0" destOrd="0" presId="urn:microsoft.com/office/officeart/2005/8/layout/vList2"/>
    <dgm:cxn modelId="{A3FC825C-2922-4FE9-A93D-C9ED27241146}" srcId="{894252B8-54DF-4131-AFDA-9F2A6CFED203}" destId="{51C124A3-C934-4380-99E4-A8C4541A9FE4}" srcOrd="0" destOrd="0" parTransId="{2F066965-0F2F-4338-903D-037A22A24F4C}" sibTransId="{3E2BDC6D-8C5B-4FA0-A248-24E14F5F703F}"/>
    <dgm:cxn modelId="{3B729790-887B-4AA6-966F-F57F12783329}" type="presOf" srcId="{894252B8-54DF-4131-AFDA-9F2A6CFED203}" destId="{11679D99-D23A-483F-8B9C-DBC4E2F2632F}" srcOrd="0" destOrd="0" presId="urn:microsoft.com/office/officeart/2005/8/layout/vList2"/>
    <dgm:cxn modelId="{EF213C09-2EC4-4F7D-85D1-894C298110A4}" type="presParOf" srcId="{11679D99-D23A-483F-8B9C-DBC4E2F2632F}" destId="{8F563EC0-34DA-4A2A-9178-640DF6D0BA4F}" srcOrd="0" destOrd="0" presId="urn:microsoft.com/office/officeart/2005/8/layout/vList2"/>
  </dgm:cxnLst>
  <dgm:bg>
    <a:solidFill>
      <a:schemeClr val="accent2">
        <a:lumMod val="75000"/>
      </a:schemeClr>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D89E91-11E5-429D-8C93-776F0DAC5D4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49A70E9-9065-4100-A5E6-85DD2BA311A3}">
      <dgm:prSet/>
      <dgm:spPr/>
      <dgm:t>
        <a:bodyPr/>
        <a:lstStyle/>
        <a:p>
          <a:pPr algn="ctr" rtl="0"/>
          <a:r>
            <a:rPr lang="en-US" dirty="0" smtClean="0"/>
            <a:t>Almost </a:t>
          </a:r>
          <a:r>
            <a:rPr lang="en-US" b="1" dirty="0" smtClean="0"/>
            <a:t>42%</a:t>
          </a:r>
          <a:r>
            <a:rPr lang="en-US" dirty="0" smtClean="0"/>
            <a:t> of the world’s population has access to the internet in January 2015</a:t>
          </a:r>
          <a:endParaRPr lang="en-US" dirty="0"/>
        </a:p>
      </dgm:t>
    </dgm:pt>
    <dgm:pt modelId="{0BF68991-9B62-4493-89A8-779D7A78CB81}" type="parTrans" cxnId="{5EAC0D9D-DF68-4CEA-AAF5-DC18A537CC1F}">
      <dgm:prSet/>
      <dgm:spPr/>
      <dgm:t>
        <a:bodyPr/>
        <a:lstStyle/>
        <a:p>
          <a:endParaRPr lang="en-US"/>
        </a:p>
      </dgm:t>
    </dgm:pt>
    <dgm:pt modelId="{855386D8-4EA4-4D8C-97DF-126506808F4F}" type="sibTrans" cxnId="{5EAC0D9D-DF68-4CEA-AAF5-DC18A537CC1F}">
      <dgm:prSet/>
      <dgm:spPr/>
      <dgm:t>
        <a:bodyPr/>
        <a:lstStyle/>
        <a:p>
          <a:endParaRPr lang="en-US"/>
        </a:p>
      </dgm:t>
    </dgm:pt>
    <dgm:pt modelId="{21158725-A4F2-4E63-9E1E-8A8ADFB3A497}" type="pres">
      <dgm:prSet presAssocID="{84D89E91-11E5-429D-8C93-776F0DAC5D48}" presName="linear" presStyleCnt="0">
        <dgm:presLayoutVars>
          <dgm:animLvl val="lvl"/>
          <dgm:resizeHandles val="exact"/>
        </dgm:presLayoutVars>
      </dgm:prSet>
      <dgm:spPr/>
      <dgm:t>
        <a:bodyPr/>
        <a:lstStyle/>
        <a:p>
          <a:endParaRPr lang="en-US"/>
        </a:p>
      </dgm:t>
    </dgm:pt>
    <dgm:pt modelId="{5697EF33-4759-444F-9461-DED79FF6D4E6}" type="pres">
      <dgm:prSet presAssocID="{649A70E9-9065-4100-A5E6-85DD2BA311A3}" presName="parentText" presStyleLbl="node1" presStyleIdx="0" presStyleCnt="1">
        <dgm:presLayoutVars>
          <dgm:chMax val="0"/>
          <dgm:bulletEnabled val="1"/>
        </dgm:presLayoutVars>
      </dgm:prSet>
      <dgm:spPr/>
      <dgm:t>
        <a:bodyPr/>
        <a:lstStyle/>
        <a:p>
          <a:endParaRPr lang="en-US"/>
        </a:p>
      </dgm:t>
    </dgm:pt>
  </dgm:ptLst>
  <dgm:cxnLst>
    <dgm:cxn modelId="{EF40D6FF-1BB9-4144-A849-4C427208E96F}" type="presOf" srcId="{84D89E91-11E5-429D-8C93-776F0DAC5D48}" destId="{21158725-A4F2-4E63-9E1E-8A8ADFB3A497}" srcOrd="0" destOrd="0" presId="urn:microsoft.com/office/officeart/2005/8/layout/vList2"/>
    <dgm:cxn modelId="{5EAC0D9D-DF68-4CEA-AAF5-DC18A537CC1F}" srcId="{84D89E91-11E5-429D-8C93-776F0DAC5D48}" destId="{649A70E9-9065-4100-A5E6-85DD2BA311A3}" srcOrd="0" destOrd="0" parTransId="{0BF68991-9B62-4493-89A8-779D7A78CB81}" sibTransId="{855386D8-4EA4-4D8C-97DF-126506808F4F}"/>
    <dgm:cxn modelId="{54EABE2B-B15F-4DAB-A166-84C78014C5C5}" type="presOf" srcId="{649A70E9-9065-4100-A5E6-85DD2BA311A3}" destId="{5697EF33-4759-444F-9461-DED79FF6D4E6}" srcOrd="0" destOrd="0" presId="urn:microsoft.com/office/officeart/2005/8/layout/vList2"/>
    <dgm:cxn modelId="{430A6D6F-4BDC-44CF-9396-49E3CD509C76}" type="presParOf" srcId="{21158725-A4F2-4E63-9E1E-8A8ADFB3A497}" destId="{5697EF33-4759-444F-9461-DED79FF6D4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05F843-27FB-471E-8AF6-1E9A771DF6D5}" type="doc">
      <dgm:prSet loTypeId="urn:microsoft.com/office/officeart/2005/8/layout/vList2" loCatId="list" qsTypeId="urn:microsoft.com/office/officeart/2005/8/quickstyle/simple2" qsCatId="simple" csTypeId="urn:microsoft.com/office/officeart/2005/8/colors/accent1_1" csCatId="accent1"/>
      <dgm:spPr/>
      <dgm:t>
        <a:bodyPr/>
        <a:lstStyle/>
        <a:p>
          <a:endParaRPr lang="en-US"/>
        </a:p>
      </dgm:t>
    </dgm:pt>
    <dgm:pt modelId="{6DD89048-8DC5-491E-9CC2-6AC744FD171D}">
      <dgm:prSet custT="1"/>
      <dgm:spPr/>
      <dgm:t>
        <a:bodyPr/>
        <a:lstStyle/>
        <a:p>
          <a:pPr rtl="0"/>
          <a:r>
            <a:rPr lang="en-US" sz="1200" dirty="0" smtClean="0">
              <a:latin typeface="Tahoma" panose="020B0604030504040204" pitchFamily="34" charset="0"/>
              <a:ea typeface="Tahoma" panose="020B0604030504040204" pitchFamily="34" charset="0"/>
              <a:cs typeface="Tahoma" panose="020B0604030504040204" pitchFamily="34" charset="0"/>
            </a:rPr>
            <a:t>Sites like Mint.com and </a:t>
          </a:r>
          <a:r>
            <a:rPr lang="en-US" sz="1200" dirty="0" err="1" smtClean="0">
              <a:latin typeface="Tahoma" panose="020B0604030504040204" pitchFamily="34" charset="0"/>
              <a:ea typeface="Tahoma" panose="020B0604030504040204" pitchFamily="34" charset="0"/>
              <a:cs typeface="Tahoma" panose="020B0604030504040204" pitchFamily="34" charset="0"/>
            </a:rPr>
            <a:t>LearnVest</a:t>
          </a:r>
          <a:r>
            <a:rPr lang="en-US" sz="1200" dirty="0" smtClean="0">
              <a:latin typeface="Tahoma" panose="020B0604030504040204" pitchFamily="34" charset="0"/>
              <a:ea typeface="Tahoma" panose="020B0604030504040204" pitchFamily="34" charset="0"/>
              <a:cs typeface="Tahoma" panose="020B0604030504040204" pitchFamily="34" charset="0"/>
            </a:rPr>
            <a:t> allow consumers to review their spending by category and see where their money went in a given week, month or year.</a:t>
          </a:r>
          <a:endParaRPr lang="en-US" sz="1200" dirty="0">
            <a:latin typeface="Tahoma" panose="020B0604030504040204" pitchFamily="34" charset="0"/>
            <a:ea typeface="Tahoma" panose="020B0604030504040204" pitchFamily="34" charset="0"/>
            <a:cs typeface="Tahoma" panose="020B0604030504040204" pitchFamily="34" charset="0"/>
          </a:endParaRPr>
        </a:p>
      </dgm:t>
    </dgm:pt>
    <dgm:pt modelId="{102F0832-00CC-4404-8CD9-4077F3C6950A}" type="parTrans" cxnId="{47BB837F-55B0-4DC4-BB52-A4473EBCB310}">
      <dgm:prSet/>
      <dgm:spPr/>
      <dgm:t>
        <a:bodyPr/>
        <a:lstStyle/>
        <a:p>
          <a:endParaRPr lang="en-US"/>
        </a:p>
      </dgm:t>
    </dgm:pt>
    <dgm:pt modelId="{681340D9-EE0A-4288-B6F4-F0EDEE4C07AD}" type="sibTrans" cxnId="{47BB837F-55B0-4DC4-BB52-A4473EBCB310}">
      <dgm:prSet/>
      <dgm:spPr/>
      <dgm:t>
        <a:bodyPr/>
        <a:lstStyle/>
        <a:p>
          <a:endParaRPr lang="en-US"/>
        </a:p>
      </dgm:t>
    </dgm:pt>
    <dgm:pt modelId="{7DCC369F-F84B-4625-A8AD-BE01AB720C73}" type="pres">
      <dgm:prSet presAssocID="{3005F843-27FB-471E-8AF6-1E9A771DF6D5}" presName="linear" presStyleCnt="0">
        <dgm:presLayoutVars>
          <dgm:animLvl val="lvl"/>
          <dgm:resizeHandles val="exact"/>
        </dgm:presLayoutVars>
      </dgm:prSet>
      <dgm:spPr/>
      <dgm:t>
        <a:bodyPr/>
        <a:lstStyle/>
        <a:p>
          <a:endParaRPr lang="en-US"/>
        </a:p>
      </dgm:t>
    </dgm:pt>
    <dgm:pt modelId="{216892B0-3690-44FC-A381-9BE4CD7BD826}" type="pres">
      <dgm:prSet presAssocID="{6DD89048-8DC5-491E-9CC2-6AC744FD171D}" presName="parentText" presStyleLbl="node1" presStyleIdx="0" presStyleCnt="1" custLinFactNeighborX="-119">
        <dgm:presLayoutVars>
          <dgm:chMax val="0"/>
          <dgm:bulletEnabled val="1"/>
        </dgm:presLayoutVars>
      </dgm:prSet>
      <dgm:spPr/>
      <dgm:t>
        <a:bodyPr/>
        <a:lstStyle/>
        <a:p>
          <a:endParaRPr lang="en-US"/>
        </a:p>
      </dgm:t>
    </dgm:pt>
  </dgm:ptLst>
  <dgm:cxnLst>
    <dgm:cxn modelId="{4DF717D0-AA10-4178-B85C-94D0A727BAF9}" type="presOf" srcId="{6DD89048-8DC5-491E-9CC2-6AC744FD171D}" destId="{216892B0-3690-44FC-A381-9BE4CD7BD826}" srcOrd="0" destOrd="0" presId="urn:microsoft.com/office/officeart/2005/8/layout/vList2"/>
    <dgm:cxn modelId="{47BB837F-55B0-4DC4-BB52-A4473EBCB310}" srcId="{3005F843-27FB-471E-8AF6-1E9A771DF6D5}" destId="{6DD89048-8DC5-491E-9CC2-6AC744FD171D}" srcOrd="0" destOrd="0" parTransId="{102F0832-00CC-4404-8CD9-4077F3C6950A}" sibTransId="{681340D9-EE0A-4288-B6F4-F0EDEE4C07AD}"/>
    <dgm:cxn modelId="{5FD0B915-C698-4E25-9075-EDDCF52B22E3}" type="presOf" srcId="{3005F843-27FB-471E-8AF6-1E9A771DF6D5}" destId="{7DCC369F-F84B-4625-A8AD-BE01AB720C73}" srcOrd="0" destOrd="0" presId="urn:microsoft.com/office/officeart/2005/8/layout/vList2"/>
    <dgm:cxn modelId="{967DB510-DE6A-49B8-B467-E66EC7D5E06D}" type="presParOf" srcId="{7DCC369F-F84B-4625-A8AD-BE01AB720C73}" destId="{216892B0-3690-44FC-A381-9BE4CD7BD82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5D6A00-374B-44F1-9E9D-D8E9984C1D1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A9D03BF-9C70-41C5-9BC1-A42DEACB1F02}" type="pres">
      <dgm:prSet presAssocID="{3B5D6A00-374B-44F1-9E9D-D8E9984C1D12}" presName="linear" presStyleCnt="0">
        <dgm:presLayoutVars>
          <dgm:animLvl val="lvl"/>
          <dgm:resizeHandles val="exact"/>
        </dgm:presLayoutVars>
      </dgm:prSet>
      <dgm:spPr/>
      <dgm:t>
        <a:bodyPr/>
        <a:lstStyle/>
        <a:p>
          <a:endParaRPr lang="en-US"/>
        </a:p>
      </dgm:t>
    </dgm:pt>
  </dgm:ptLst>
  <dgm:cxnLst>
    <dgm:cxn modelId="{AB3E6923-AFC4-48D7-8E6A-60E3C7344288}" type="presOf" srcId="{3B5D6A00-374B-44F1-9E9D-D8E9984C1D12}" destId="{FA9D03BF-9C70-41C5-9BC1-A42DEACB1F02}"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AA9061-6A4A-401C-AA99-C78746FB81A9}" type="doc">
      <dgm:prSet loTypeId="urn:microsoft.com/office/officeart/2005/8/layout/vList2" loCatId="list" qsTypeId="urn:microsoft.com/office/officeart/2005/8/quickstyle/simple2" qsCatId="simple" csTypeId="urn:microsoft.com/office/officeart/2005/8/colors/accent1_1" csCatId="accent1"/>
      <dgm:spPr/>
      <dgm:t>
        <a:bodyPr/>
        <a:lstStyle/>
        <a:p>
          <a:endParaRPr lang="en-US"/>
        </a:p>
      </dgm:t>
    </dgm:pt>
    <dgm:pt modelId="{6762FD50-13E0-4CC7-A201-57E304D114B5}">
      <dgm:prSet custT="1"/>
      <dgm:spPr/>
      <dgm:t>
        <a:bodyPr/>
        <a:lstStyle/>
        <a:p>
          <a:pPr rtl="0"/>
          <a:r>
            <a:rPr lang="en-US" sz="1200" dirty="0" smtClean="0">
              <a:latin typeface="Tahoma" panose="020B0604030504040204" pitchFamily="34" charset="0"/>
              <a:ea typeface="Tahoma" panose="020B0604030504040204" pitchFamily="34" charset="0"/>
              <a:cs typeface="Tahoma" panose="020B0604030504040204" pitchFamily="34" charset="0"/>
            </a:rPr>
            <a:t>The food diary platform </a:t>
          </a:r>
          <a:r>
            <a:rPr lang="en-US" sz="1200" dirty="0" err="1" smtClean="0">
              <a:latin typeface="Tahoma" panose="020B0604030504040204" pitchFamily="34" charset="0"/>
              <a:ea typeface="Tahoma" panose="020B0604030504040204" pitchFamily="34" charset="0"/>
              <a:cs typeface="Tahoma" panose="020B0604030504040204" pitchFamily="34" charset="0"/>
            </a:rPr>
            <a:t>MyFitnessPal</a:t>
          </a:r>
          <a:r>
            <a:rPr lang="en-US" sz="1200" dirty="0" smtClean="0">
              <a:latin typeface="Tahoma" panose="020B0604030504040204" pitchFamily="34" charset="0"/>
              <a:ea typeface="Tahoma" panose="020B0604030504040204" pitchFamily="34" charset="0"/>
              <a:cs typeface="Tahoma" panose="020B0604030504040204" pitchFamily="34" charset="0"/>
            </a:rPr>
            <a:t> gives people not only detail of how many calories they’ve consumed each day but also breaks down protein, fat, and carbs. </a:t>
          </a:r>
          <a:endParaRPr lang="en-US" sz="1200" dirty="0">
            <a:latin typeface="Tahoma" panose="020B0604030504040204" pitchFamily="34" charset="0"/>
            <a:ea typeface="Tahoma" panose="020B0604030504040204" pitchFamily="34" charset="0"/>
            <a:cs typeface="Tahoma" panose="020B0604030504040204" pitchFamily="34" charset="0"/>
          </a:endParaRPr>
        </a:p>
      </dgm:t>
    </dgm:pt>
    <dgm:pt modelId="{845DFB62-5FF5-4D5B-8455-239625CA0E77}" type="parTrans" cxnId="{8AA862D7-F606-4AE7-A111-0D468FC830AA}">
      <dgm:prSet/>
      <dgm:spPr/>
      <dgm:t>
        <a:bodyPr/>
        <a:lstStyle/>
        <a:p>
          <a:endParaRPr lang="en-US"/>
        </a:p>
      </dgm:t>
    </dgm:pt>
    <dgm:pt modelId="{3D8ACA1E-4C7F-47CD-BDE6-67822255AD51}" type="sibTrans" cxnId="{8AA862D7-F606-4AE7-A111-0D468FC830AA}">
      <dgm:prSet/>
      <dgm:spPr/>
      <dgm:t>
        <a:bodyPr/>
        <a:lstStyle/>
        <a:p>
          <a:endParaRPr lang="en-US"/>
        </a:p>
      </dgm:t>
    </dgm:pt>
    <dgm:pt modelId="{61763DD5-ABF7-4740-9566-968A212EC48F}" type="pres">
      <dgm:prSet presAssocID="{03AA9061-6A4A-401C-AA99-C78746FB81A9}" presName="linear" presStyleCnt="0">
        <dgm:presLayoutVars>
          <dgm:animLvl val="lvl"/>
          <dgm:resizeHandles val="exact"/>
        </dgm:presLayoutVars>
      </dgm:prSet>
      <dgm:spPr/>
      <dgm:t>
        <a:bodyPr/>
        <a:lstStyle/>
        <a:p>
          <a:endParaRPr lang="en-US"/>
        </a:p>
      </dgm:t>
    </dgm:pt>
    <dgm:pt modelId="{87EFE909-A5C4-436D-ABA3-2DC4002D1D9D}" type="pres">
      <dgm:prSet presAssocID="{6762FD50-13E0-4CC7-A201-57E304D114B5}" presName="parentText" presStyleLbl="node1" presStyleIdx="0" presStyleCnt="1" custLinFactNeighborY="-15496">
        <dgm:presLayoutVars>
          <dgm:chMax val="0"/>
          <dgm:bulletEnabled val="1"/>
        </dgm:presLayoutVars>
      </dgm:prSet>
      <dgm:spPr/>
      <dgm:t>
        <a:bodyPr/>
        <a:lstStyle/>
        <a:p>
          <a:endParaRPr lang="en-US"/>
        </a:p>
      </dgm:t>
    </dgm:pt>
  </dgm:ptLst>
  <dgm:cxnLst>
    <dgm:cxn modelId="{1FFE44B0-2CC2-4E7D-B3E2-67DD3CEF5251}" type="presOf" srcId="{03AA9061-6A4A-401C-AA99-C78746FB81A9}" destId="{61763DD5-ABF7-4740-9566-968A212EC48F}" srcOrd="0" destOrd="0" presId="urn:microsoft.com/office/officeart/2005/8/layout/vList2"/>
    <dgm:cxn modelId="{12495EB7-E1ED-40D5-BB32-603977B55629}" type="presOf" srcId="{6762FD50-13E0-4CC7-A201-57E304D114B5}" destId="{87EFE909-A5C4-436D-ABA3-2DC4002D1D9D}" srcOrd="0" destOrd="0" presId="urn:microsoft.com/office/officeart/2005/8/layout/vList2"/>
    <dgm:cxn modelId="{8AA862D7-F606-4AE7-A111-0D468FC830AA}" srcId="{03AA9061-6A4A-401C-AA99-C78746FB81A9}" destId="{6762FD50-13E0-4CC7-A201-57E304D114B5}" srcOrd="0" destOrd="0" parTransId="{845DFB62-5FF5-4D5B-8455-239625CA0E77}" sibTransId="{3D8ACA1E-4C7F-47CD-BDE6-67822255AD51}"/>
    <dgm:cxn modelId="{9D2542C6-8D50-4133-A6F7-26494DD9F5D9}" type="presParOf" srcId="{61763DD5-ABF7-4740-9566-968A212EC48F}" destId="{87EFE909-A5C4-436D-ABA3-2DC4002D1D9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3001C7-0E60-4A28-87D0-DB9CABFF5C8B}" type="datetimeFigureOut">
              <a:rPr lang="en-IN" smtClean="0"/>
              <a:t>23-09-2015</a:t>
            </a:fld>
            <a:endParaRPr lang="en-IN"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981A5D-A40D-4EC7-BFF0-6E2C742A748E}" type="slidenum">
              <a:rPr lang="en-IN" smtClean="0"/>
              <a:t>‹#›</a:t>
            </a:fld>
            <a:endParaRPr lang="en-IN" dirty="0"/>
          </a:p>
        </p:txBody>
      </p:sp>
    </p:spTree>
    <p:extLst>
      <p:ext uri="{BB962C8B-B14F-4D97-AF65-F5344CB8AC3E}">
        <p14:creationId xmlns:p14="http://schemas.microsoft.com/office/powerpoint/2010/main" val="841531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CDCE2-806D-4599-8BCA-79DEF8E10D46}" type="datetimeFigureOut">
              <a:rPr lang="en-IN" smtClean="0"/>
              <a:t>23-09-2015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72DF32-8D47-42FD-B435-FE4F3C14D774}" type="slidenum">
              <a:rPr lang="en-IN" smtClean="0"/>
              <a:t>‹#›</a:t>
            </a:fld>
            <a:endParaRPr lang="en-IN" dirty="0"/>
          </a:p>
        </p:txBody>
      </p:sp>
    </p:spTree>
    <p:extLst>
      <p:ext uri="{BB962C8B-B14F-4D97-AF65-F5344CB8AC3E}">
        <p14:creationId xmlns:p14="http://schemas.microsoft.com/office/powerpoint/2010/main" val="241465330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Analyzing large amounts of data is the top predicted skill required!</a:t>
            </a:r>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8276819-CE6E-43D8-B4C6-FF7234F2BEC6}" type="slidenum">
              <a:rPr lang="en-US"/>
              <a:pPr fontAlgn="base">
                <a:spcBef>
                  <a:spcPct val="0"/>
                </a:spcBef>
                <a:spcAft>
                  <a:spcPct val="0"/>
                </a:spcAft>
              </a:pPr>
              <a:t>3</a:t>
            </a:fld>
            <a:endParaRPr lang="en-US"/>
          </a:p>
        </p:txBody>
      </p:sp>
    </p:spTree>
    <p:extLst>
      <p:ext uri="{BB962C8B-B14F-4D97-AF65-F5344CB8AC3E}">
        <p14:creationId xmlns:p14="http://schemas.microsoft.com/office/powerpoint/2010/main" val="1105687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Big data is</a:t>
            </a:r>
            <a:r>
              <a:rPr lang="en-US" baseline="0" dirty="0" smtClean="0"/>
              <a:t> not called big data because it fits well into a thumb-drive.</a:t>
            </a:r>
          </a:p>
          <a:p>
            <a:r>
              <a:rPr lang="en-US" baseline="0" dirty="0" smtClean="0"/>
              <a:t>It requires a lot of storage, partially because it</a:t>
            </a:r>
            <a:r>
              <a:rPr lang="fr-FR" baseline="0" dirty="0" smtClean="0"/>
              <a:t>’</a:t>
            </a:r>
            <a:r>
              <a:rPr lang="en-US" baseline="0" dirty="0" smtClean="0"/>
              <a:t>s a lot of data. Partially because it is unstructured, unprocessed, un-aggregated, repetitive and generally messy</a:t>
            </a:r>
            <a:endParaRPr lang="en-US" dirty="0"/>
          </a:p>
        </p:txBody>
      </p:sp>
      <p:sp>
        <p:nvSpPr>
          <p:cNvPr id="4" name="Slide Number Placeholder 3"/>
          <p:cNvSpPr>
            <a:spLocks noGrp="1"/>
          </p:cNvSpPr>
          <p:nvPr>
            <p:ph type="sldNum" sz="quarter" idx="10"/>
          </p:nvPr>
        </p:nvSpPr>
        <p:spPr/>
        <p:txBody>
          <a:bodyPr/>
          <a:lstStyle/>
          <a:p>
            <a:fld id="{6BF979FB-169F-F542-A130-29C24E8C5B68}" type="slidenum">
              <a:rPr lang="en-US" smtClean="0"/>
              <a:t>15</a:t>
            </a:fld>
            <a:endParaRPr lang="en-US"/>
          </a:p>
        </p:txBody>
      </p:sp>
    </p:spTree>
    <p:extLst>
      <p:ext uri="{BB962C8B-B14F-4D97-AF65-F5344CB8AC3E}">
        <p14:creationId xmlns:p14="http://schemas.microsoft.com/office/powerpoint/2010/main" val="2704522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8CC9574-A819-4FE4-99A7-1E27AD09ADC2}"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427875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pPr defTabSz="914400"/>
            <a:endParaRPr sz="1800"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97354" y="209552"/>
            <a:ext cx="3689970" cy="2901274"/>
          </a:xfrm>
          <a:prstGeom prst="rect">
            <a:avLst/>
          </a:prstGeom>
        </p:spPr>
      </p:pic>
      <p:sp>
        <p:nvSpPr>
          <p:cNvPr id="8" name="TextBox 7"/>
          <p:cNvSpPr txBox="1"/>
          <p:nvPr userDrawn="1"/>
        </p:nvSpPr>
        <p:spPr>
          <a:xfrm>
            <a:off x="6042640" y="4765686"/>
            <a:ext cx="2798330" cy="276999"/>
          </a:xfrm>
          <a:prstGeom prst="rect">
            <a:avLst/>
          </a:prstGeom>
          <a:noFill/>
        </p:spPr>
        <p:txBody>
          <a:bodyPr wrap="none" rtlCol="0">
            <a:spAutoFit/>
          </a:bodyPr>
          <a:lstStyle/>
          <a:p>
            <a:r>
              <a:rPr lang="en-US" sz="1200" dirty="0" smtClean="0">
                <a:solidFill>
                  <a:schemeClr val="bg1"/>
                </a:solidFill>
                <a:latin typeface="Tahoma" pitchFamily="34" charset="0"/>
                <a:ea typeface="Tahoma" pitchFamily="34" charset="0"/>
                <a:cs typeface="Tahoma" pitchFamily="34" charset="0"/>
              </a:rPr>
              <a:t>www.edureka.co/big-data-and-hadoop</a:t>
            </a:r>
            <a:endParaRPr lang="en-IN" sz="1200" dirty="0">
              <a:solidFill>
                <a:schemeClr val="bg1"/>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82634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sz="1800"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3"/>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66">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66">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6042640" y="4765686"/>
            <a:ext cx="2798330" cy="276999"/>
          </a:xfrm>
          <a:prstGeom prst="rect">
            <a:avLst/>
          </a:prstGeom>
          <a:noFill/>
        </p:spPr>
        <p:txBody>
          <a:bodyPr wrap="none" rtlCol="0">
            <a:spAutoFit/>
          </a:bodyPr>
          <a:lstStyle/>
          <a:p>
            <a:r>
              <a:rPr lang="en-US" sz="1200" dirty="0" smtClean="0">
                <a:solidFill>
                  <a:srgbClr val="0070C0"/>
                </a:solidFill>
                <a:latin typeface="Tahoma" pitchFamily="34" charset="0"/>
                <a:ea typeface="Tahoma" pitchFamily="34" charset="0"/>
                <a:cs typeface="Tahoma" pitchFamily="34" charset="0"/>
              </a:rPr>
              <a:t>www.edureka.co/big-data-and-hadoop</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47997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userDrawn="1"/>
        </p:nvSpPr>
        <p:spPr>
          <a:xfrm>
            <a:off x="6042640" y="4765686"/>
            <a:ext cx="2798330" cy="276999"/>
          </a:xfrm>
          <a:prstGeom prst="rect">
            <a:avLst/>
          </a:prstGeom>
          <a:noFill/>
        </p:spPr>
        <p:txBody>
          <a:bodyPr wrap="none" rtlCol="0">
            <a:spAutoFit/>
          </a:bodyPr>
          <a:lstStyle/>
          <a:p>
            <a:r>
              <a:rPr lang="en-US" sz="1200" dirty="0" smtClean="0">
                <a:solidFill>
                  <a:srgbClr val="0070C0"/>
                </a:solidFill>
                <a:latin typeface="Tahoma" pitchFamily="34" charset="0"/>
                <a:ea typeface="Tahoma" pitchFamily="34" charset="0"/>
                <a:cs typeface="Tahoma" pitchFamily="34" charset="0"/>
              </a:rPr>
              <a:t>www.edureka.co/big-data-and-hadoop</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3967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5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sz="1800"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3"/>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userDrawn="1"/>
        </p:nvSpPr>
        <p:spPr>
          <a:xfrm>
            <a:off x="3282613" y="761226"/>
            <a:ext cx="2165978" cy="477054"/>
          </a:xfrm>
          <a:prstGeom prst="rect">
            <a:avLst/>
          </a:prstGeom>
        </p:spPr>
        <p:txBody>
          <a:bodyPr wrap="none">
            <a:spAutoFit/>
          </a:bodyPr>
          <a:lstStyle/>
          <a:p>
            <a:pPr defTabSz="685783"/>
            <a:r>
              <a:rPr lang="en-IN" sz="2500" b="1" dirty="0">
                <a:solidFill>
                  <a:srgbClr val="002060"/>
                </a:solidFill>
                <a:latin typeface="Castellar" pitchFamily="18" charset="0"/>
              </a:rPr>
              <a:t>Questions</a:t>
            </a:r>
          </a:p>
        </p:txBody>
      </p:sp>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userDrawn="1"/>
        </p:nvSpPr>
        <p:spPr>
          <a:xfrm>
            <a:off x="6042640" y="4765686"/>
            <a:ext cx="2798330" cy="276999"/>
          </a:xfrm>
          <a:prstGeom prst="rect">
            <a:avLst/>
          </a:prstGeom>
          <a:noFill/>
        </p:spPr>
        <p:txBody>
          <a:bodyPr wrap="none" rtlCol="0">
            <a:spAutoFit/>
          </a:bodyPr>
          <a:lstStyle/>
          <a:p>
            <a:r>
              <a:rPr lang="en-US" sz="1200" dirty="0" smtClean="0">
                <a:solidFill>
                  <a:srgbClr val="0070C0"/>
                </a:solidFill>
                <a:latin typeface="Tahoma" pitchFamily="34" charset="0"/>
                <a:ea typeface="Tahoma" pitchFamily="34" charset="0"/>
                <a:cs typeface="Tahoma" pitchFamily="34" charset="0"/>
              </a:rPr>
              <a:t>www.edureka.co/big-data-and-hadoop</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166407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sz="1800"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3"/>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4076" y="123478"/>
            <a:ext cx="1840832" cy="331350"/>
          </a:xfrm>
          <a:prstGeom prst="rect">
            <a:avLst/>
          </a:prstGeom>
        </p:spPr>
      </p:pic>
    </p:spTree>
    <p:extLst>
      <p:ext uri="{BB962C8B-B14F-4D97-AF65-F5344CB8AC3E}">
        <p14:creationId xmlns:p14="http://schemas.microsoft.com/office/powerpoint/2010/main" val="2491076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userDrawn="1"/>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userDrawn="1"/>
        </p:nvSpPr>
        <p:spPr>
          <a:xfrm>
            <a:off x="6042640" y="4765686"/>
            <a:ext cx="2798330" cy="276999"/>
          </a:xfrm>
          <a:prstGeom prst="rect">
            <a:avLst/>
          </a:prstGeom>
          <a:noFill/>
        </p:spPr>
        <p:txBody>
          <a:bodyPr wrap="none" rtlCol="0">
            <a:spAutoFit/>
          </a:bodyPr>
          <a:lstStyle/>
          <a:p>
            <a:r>
              <a:rPr lang="en-US" sz="1200" dirty="0" smtClean="0">
                <a:solidFill>
                  <a:srgbClr val="0070C0"/>
                </a:solidFill>
                <a:latin typeface="Tahoma" pitchFamily="34" charset="0"/>
                <a:ea typeface="Tahoma" pitchFamily="34" charset="0"/>
                <a:cs typeface="Tahoma" pitchFamily="34" charset="0"/>
              </a:rPr>
              <a:t>www.edureka.co/big-data-and-hadoop</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75991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sz="1800"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3"/>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6042640" y="4765686"/>
            <a:ext cx="2798330" cy="276999"/>
          </a:xfrm>
          <a:prstGeom prst="rect">
            <a:avLst/>
          </a:prstGeom>
          <a:noFill/>
        </p:spPr>
        <p:txBody>
          <a:bodyPr wrap="none" rtlCol="0">
            <a:spAutoFit/>
          </a:bodyPr>
          <a:lstStyle/>
          <a:p>
            <a:r>
              <a:rPr lang="en-US" sz="1200" dirty="0" smtClean="0">
                <a:solidFill>
                  <a:srgbClr val="0070C0"/>
                </a:solidFill>
                <a:latin typeface="Tahoma" pitchFamily="34" charset="0"/>
                <a:ea typeface="Tahoma" pitchFamily="34" charset="0"/>
                <a:cs typeface="Tahoma" pitchFamily="34" charset="0"/>
              </a:rPr>
              <a:t>www.edureka.co/big-data-and-hadoop</a:t>
            </a:r>
            <a:endParaRPr lang="en-IN" sz="1200" dirty="0">
              <a:solidFill>
                <a:srgbClr val="0070C0"/>
              </a:solidFill>
              <a:latin typeface="Tahoma" pitchFamily="34" charset="0"/>
              <a:ea typeface="Tahoma" pitchFamily="34" charset="0"/>
              <a:cs typeface="Tahoma" pitchFamily="34" charset="0"/>
            </a:endParaRPr>
          </a:p>
        </p:txBody>
      </p:sp>
      <p:pic>
        <p:nvPicPr>
          <p:cNvPr id="10" name="Picture 9" descr="E:\Pradeepa N_2014\Gra_Stocke\Annie\Annie_2.png"/>
          <p:cNvPicPr>
            <a:picLocks noChangeAspect="1" noChangeArrowheads="1"/>
          </p:cNvPicPr>
          <p:nvPr userDrawn="1"/>
        </p:nvPicPr>
        <p:blipFill>
          <a:blip r:embed="rId4" cstate="print"/>
          <a:srcRect/>
          <a:stretch>
            <a:fillRect/>
          </a:stretch>
        </p:blipFill>
        <p:spPr bwMode="auto">
          <a:xfrm>
            <a:off x="1526264" y="964260"/>
            <a:ext cx="1779354" cy="3811051"/>
          </a:xfrm>
          <a:prstGeom prst="rect">
            <a:avLst/>
          </a:prstGeom>
          <a:noFill/>
        </p:spPr>
      </p:pic>
    </p:spTree>
    <p:extLst>
      <p:ext uri="{BB962C8B-B14F-4D97-AF65-F5344CB8AC3E}">
        <p14:creationId xmlns:p14="http://schemas.microsoft.com/office/powerpoint/2010/main" val="3336754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66"/>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66"/>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66"/>
            <a:fld id="{240D5ECE-8B49-45CD-BE81-EF81920D1969}" type="slidenum">
              <a:rPr lang="en-US" smtClean="0">
                <a:solidFill>
                  <a:srgbClr val="262626">
                    <a:tint val="75000"/>
                  </a:srgbClr>
                </a:solidFill>
              </a:rPr>
              <a:pPr defTabSz="685766"/>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4640409"/>
      </p:ext>
    </p:extLst>
  </p:cSld>
  <p:clrMap bg1="lt1" tx1="dk1" bg2="lt2" tx2="dk2" accent1="accent1" accent2="accent2" accent3="accent3" accent4="accent4" accent5="accent5" accent6="accent6" hlink="hlink" folHlink="folHlink"/>
  <p:sldLayoutIdLst>
    <p:sldLayoutId id="2147483708" r:id="rId1"/>
    <p:sldLayoutId id="2147483694" r:id="rId2"/>
    <p:sldLayoutId id="2147483707" r:id="rId3"/>
    <p:sldLayoutId id="2147483677" r:id="rId4"/>
    <p:sldLayoutId id="2147483690" r:id="rId5"/>
    <p:sldLayoutId id="2147483711" r:id="rId6"/>
    <p:sldLayoutId id="2147483683" r:id="rId7"/>
  </p:sldLayoutIdLst>
  <p:timing>
    <p:tnLst>
      <p:par>
        <p:cTn id="1" dur="indefinite" restart="never" nodeType="tmRoot"/>
      </p:par>
    </p:tnLst>
  </p:timing>
  <p:hf sldNum="0" hdr="0" ftr="0" dt="0"/>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4.jpg"/><Relationship Id="rId7" Type="http://schemas.openxmlformats.org/officeDocument/2006/relationships/diagramColors" Target="../diagrams/colors2.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13" Type="http://schemas.microsoft.com/office/2007/relationships/diagramDrawing" Target="../diagrams/drawing5.xml"/><Relationship Id="rId3" Type="http://schemas.openxmlformats.org/officeDocument/2006/relationships/diagramLayout" Target="../diagrams/layout4.xml"/><Relationship Id="rId7" Type="http://schemas.openxmlformats.org/officeDocument/2006/relationships/image" Target="../media/image53.jpeg"/><Relationship Id="rId12" Type="http://schemas.openxmlformats.org/officeDocument/2006/relationships/diagramColors" Target="../diagrams/colors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QuickStyle" Target="../diagrams/quickStyle5.xml"/><Relationship Id="rId5" Type="http://schemas.openxmlformats.org/officeDocument/2006/relationships/diagramColors" Target="../diagrams/colors4.xml"/><Relationship Id="rId10" Type="http://schemas.openxmlformats.org/officeDocument/2006/relationships/diagramLayout" Target="../diagrams/layout5.xml"/><Relationship Id="rId4" Type="http://schemas.openxmlformats.org/officeDocument/2006/relationships/diagramQuickStyle" Target="../diagrams/quickStyle4.xml"/><Relationship Id="rId9" Type="http://schemas.openxmlformats.org/officeDocument/2006/relationships/diagramData" Target="../diagrams/data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929" y="3268461"/>
            <a:ext cx="7969963" cy="707886"/>
          </a:xfrm>
          <a:prstGeom prst="rect">
            <a:avLst/>
          </a:prstGeom>
          <a:noFill/>
        </p:spPr>
        <p:txBody>
          <a:bodyPr wrap="square" rtlCol="0">
            <a:spAutoFit/>
          </a:bodyPr>
          <a:lstStyle/>
          <a:p>
            <a:pPr algn="ctr" defTabSz="914400"/>
            <a:r>
              <a:rPr lang="en-US" sz="2000" b="1" dirty="0" smtClean="0">
                <a:solidFill>
                  <a:srgbClr val="262626"/>
                </a:solidFill>
                <a:latin typeface="Castellar" panose="020A0402060406010301" pitchFamily="18" charset="0"/>
              </a:rPr>
              <a:t>Hadoop, </a:t>
            </a:r>
            <a:r>
              <a:rPr lang="en-US" sz="2000" b="1" dirty="0" err="1" smtClean="0">
                <a:solidFill>
                  <a:srgbClr val="262626"/>
                </a:solidFill>
                <a:latin typeface="Castellar" panose="020A0402060406010301" pitchFamily="18" charset="0"/>
              </a:rPr>
              <a:t>IoT</a:t>
            </a:r>
            <a:r>
              <a:rPr lang="en-US" sz="2000" b="1" smtClean="0">
                <a:solidFill>
                  <a:srgbClr val="262626"/>
                </a:solidFill>
                <a:latin typeface="Castellar" panose="020A0402060406010301" pitchFamily="18" charset="0"/>
              </a:rPr>
              <a:t> and Analytics - </a:t>
            </a:r>
            <a:r>
              <a:rPr lang="en-US" sz="2000" b="1" smtClean="0">
                <a:solidFill>
                  <a:srgbClr val="262626"/>
                </a:solidFill>
                <a:latin typeface="Castellar" panose="020A0402060406010301" pitchFamily="18" charset="0"/>
              </a:rPr>
              <a:t>The </a:t>
            </a:r>
            <a:r>
              <a:rPr lang="en-US" sz="2000" b="1" smtClean="0">
                <a:solidFill>
                  <a:srgbClr val="262626"/>
                </a:solidFill>
                <a:latin typeface="Castellar" panose="020A0402060406010301" pitchFamily="18" charset="0"/>
              </a:rPr>
              <a:t>Three Musketeers</a:t>
            </a:r>
            <a:endParaRPr lang="en-IN" sz="2000" b="1" dirty="0">
              <a:solidFill>
                <a:srgbClr val="262626"/>
              </a:solidFill>
              <a:latin typeface="Castellar" panose="020A0402060406010301" pitchFamily="18" charset="0"/>
            </a:endParaRPr>
          </a:p>
        </p:txBody>
      </p:sp>
    </p:spTree>
    <p:extLst>
      <p:ext uri="{BB962C8B-B14F-4D97-AF65-F5344CB8AC3E}">
        <p14:creationId xmlns:p14="http://schemas.microsoft.com/office/powerpoint/2010/main" val="41441142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3512" y="838392"/>
            <a:ext cx="5405292" cy="1200329"/>
          </a:xfrm>
          <a:prstGeom prst="rect">
            <a:avLst/>
          </a:prstGeom>
        </p:spPr>
        <p:txBody>
          <a:bodyPr wrap="square">
            <a:spAutoFit/>
          </a:bodyPr>
          <a:lstStyle/>
          <a:p>
            <a:pPr lvl="1" algn="ctr">
              <a:lnSpc>
                <a:spcPct val="200000"/>
              </a:lnSpc>
              <a:buClr>
                <a:srgbClr val="0070C0"/>
              </a:buClr>
            </a:pPr>
            <a:r>
              <a:rPr lang="en-US" sz="1800" dirty="0" smtClean="0">
                <a:solidFill>
                  <a:srgbClr val="0070C0"/>
                </a:solidFill>
                <a:latin typeface="Tahoma" pitchFamily="34" charset="0"/>
                <a:ea typeface="Tahoma" pitchFamily="34" charset="0"/>
                <a:cs typeface="Tahoma" pitchFamily="34" charset="0"/>
              </a:rPr>
              <a:t>I am a bit confused with the term “Big Data”.</a:t>
            </a:r>
          </a:p>
          <a:p>
            <a:pPr lvl="1" algn="ctr">
              <a:lnSpc>
                <a:spcPct val="200000"/>
              </a:lnSpc>
              <a:buClr>
                <a:srgbClr val="0070C0"/>
              </a:buClr>
            </a:pPr>
            <a:r>
              <a:rPr lang="en-US" sz="1800" dirty="0" smtClean="0">
                <a:solidFill>
                  <a:srgbClr val="0070C0"/>
                </a:solidFill>
                <a:latin typeface="Tahoma" pitchFamily="34" charset="0"/>
                <a:ea typeface="Tahoma" pitchFamily="34" charset="0"/>
                <a:cs typeface="Tahoma" pitchFamily="34" charset="0"/>
              </a:rPr>
              <a:t>What is it??</a:t>
            </a:r>
            <a:endParaRPr lang="en-US" sz="1800" dirty="0">
              <a:solidFill>
                <a:srgbClr val="0070C0"/>
              </a:solidFill>
              <a:latin typeface="Tahoma" pitchFamily="34" charset="0"/>
              <a:ea typeface="Tahoma" pitchFamily="34" charset="0"/>
              <a:cs typeface="Tahoma"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512" y="2120915"/>
            <a:ext cx="5858066" cy="2671278"/>
          </a:xfrm>
          <a:prstGeom prst="rect">
            <a:avLst/>
          </a:prstGeom>
        </p:spPr>
      </p:pic>
    </p:spTree>
    <p:extLst>
      <p:ext uri="{BB962C8B-B14F-4D97-AF65-F5344CB8AC3E}">
        <p14:creationId xmlns:p14="http://schemas.microsoft.com/office/powerpoint/2010/main" val="3609164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4546" b="3535"/>
          <a:stretch/>
        </p:blipFill>
        <p:spPr>
          <a:xfrm>
            <a:off x="1723900" y="719190"/>
            <a:ext cx="5079238" cy="3996647"/>
          </a:xfrm>
          <a:prstGeom prst="rect">
            <a:avLst/>
          </a:prstGeom>
        </p:spPr>
      </p:pic>
      <p:sp>
        <p:nvSpPr>
          <p:cNvPr id="3" name="TextBox 2"/>
          <p:cNvSpPr txBox="1"/>
          <p:nvPr/>
        </p:nvSpPr>
        <p:spPr>
          <a:xfrm>
            <a:off x="398836" y="145917"/>
            <a:ext cx="4656049" cy="492443"/>
          </a:xfrm>
          <a:prstGeom prst="rect">
            <a:avLst/>
          </a:prstGeom>
          <a:noFill/>
        </p:spPr>
        <p:txBody>
          <a:bodyPr wrap="square" rtlCol="0">
            <a:spAutoFit/>
          </a:bodyPr>
          <a:lstStyle/>
          <a:p>
            <a:pPr defTabSz="685783"/>
            <a:r>
              <a:rPr lang="en-US" sz="2600" dirty="0" smtClean="0">
                <a:solidFill>
                  <a:srgbClr val="262626"/>
                </a:solidFill>
              </a:rPr>
              <a:t>Big Data : A Hoax or Truth ??</a:t>
            </a:r>
            <a:endParaRPr lang="en-IN" sz="2600" dirty="0">
              <a:solidFill>
                <a:srgbClr val="262626"/>
              </a:solidFill>
            </a:endParaRPr>
          </a:p>
        </p:txBody>
      </p:sp>
    </p:spTree>
    <p:extLst>
      <p:ext uri="{BB962C8B-B14F-4D97-AF65-F5344CB8AC3E}">
        <p14:creationId xmlns:p14="http://schemas.microsoft.com/office/powerpoint/2010/main" val="344842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4484"/>
          <a:stretch/>
        </p:blipFill>
        <p:spPr>
          <a:xfrm>
            <a:off x="688132" y="1212349"/>
            <a:ext cx="4141745" cy="29670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070" y="827902"/>
            <a:ext cx="3672078" cy="3735940"/>
          </a:xfrm>
          <a:prstGeom prst="rect">
            <a:avLst/>
          </a:prstGeom>
        </p:spPr>
      </p:pic>
      <p:sp>
        <p:nvSpPr>
          <p:cNvPr id="7" name="TextBox 6"/>
          <p:cNvSpPr txBox="1"/>
          <p:nvPr/>
        </p:nvSpPr>
        <p:spPr>
          <a:xfrm>
            <a:off x="398836" y="145917"/>
            <a:ext cx="4656049" cy="492443"/>
          </a:xfrm>
          <a:prstGeom prst="rect">
            <a:avLst/>
          </a:prstGeom>
          <a:noFill/>
        </p:spPr>
        <p:txBody>
          <a:bodyPr wrap="square" rtlCol="0">
            <a:spAutoFit/>
          </a:bodyPr>
          <a:lstStyle/>
          <a:p>
            <a:pPr defTabSz="685783"/>
            <a:r>
              <a:rPr lang="en-US" sz="2600" dirty="0" smtClean="0">
                <a:solidFill>
                  <a:srgbClr val="262626"/>
                </a:solidFill>
              </a:rPr>
              <a:t>Big Data : A Hoax or Truth ??</a:t>
            </a:r>
            <a:endParaRPr lang="en-IN" sz="2600" dirty="0">
              <a:solidFill>
                <a:srgbClr val="262626"/>
              </a:solidFill>
            </a:endParaRPr>
          </a:p>
        </p:txBody>
      </p:sp>
    </p:spTree>
    <p:extLst>
      <p:ext uri="{BB962C8B-B14F-4D97-AF65-F5344CB8AC3E}">
        <p14:creationId xmlns:p14="http://schemas.microsoft.com/office/powerpoint/2010/main" val="1631962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38404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966" r="2817"/>
          <a:stretch/>
        </p:blipFill>
        <p:spPr>
          <a:xfrm>
            <a:off x="945222" y="867365"/>
            <a:ext cx="3660298" cy="4043681"/>
          </a:xfrm>
          <a:prstGeom prst="rect">
            <a:avLst/>
          </a:prstGeom>
        </p:spPr>
      </p:pic>
      <p:sp>
        <p:nvSpPr>
          <p:cNvPr id="3" name="TextBox 2"/>
          <p:cNvSpPr txBox="1"/>
          <p:nvPr/>
        </p:nvSpPr>
        <p:spPr>
          <a:xfrm>
            <a:off x="4880224" y="1224977"/>
            <a:ext cx="4109663" cy="3208571"/>
          </a:xfrm>
          <a:prstGeom prst="rect">
            <a:avLst/>
          </a:prstGeom>
          <a:noFill/>
        </p:spPr>
        <p:txBody>
          <a:bodyPr wrap="square" rtlCol="0">
            <a:spAutoFit/>
          </a:bodyPr>
          <a:lstStyle/>
          <a:p>
            <a:pPr>
              <a:lnSpc>
                <a:spcPct val="150000"/>
              </a:lnSpc>
            </a:pPr>
            <a:r>
              <a:rPr lang="en-US" dirty="0" smtClean="0">
                <a:latin typeface="Tahoma" panose="020B0604030504040204" pitchFamily="34" charset="0"/>
                <a:ea typeface="Tahoma" panose="020B0604030504040204" pitchFamily="34" charset="0"/>
                <a:cs typeface="Tahoma" panose="020B0604030504040204" pitchFamily="34" charset="0"/>
              </a:rPr>
              <a:t>Now I got it what is Big Data :</a:t>
            </a:r>
          </a:p>
          <a:p>
            <a:pPr>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dirty="0" smtClean="0">
                <a:latin typeface="Tahoma" panose="020B0604030504040204" pitchFamily="34" charset="0"/>
                <a:ea typeface="Tahoma" panose="020B0604030504040204" pitchFamily="34" charset="0"/>
                <a:cs typeface="Tahoma" panose="020B0604030504040204" pitchFamily="34" charset="0"/>
              </a:rPr>
              <a:t>Big data is huge amount of data which is getting harder to be stored in traditional Databases.</a:t>
            </a:r>
          </a:p>
          <a:p>
            <a:pPr>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dirty="0" smtClean="0">
                <a:latin typeface="Tahoma" panose="020B0604030504040204" pitchFamily="34" charset="0"/>
                <a:ea typeface="Tahoma" panose="020B0604030504040204" pitchFamily="34" charset="0"/>
                <a:cs typeface="Tahoma" panose="020B0604030504040204" pitchFamily="34" charset="0"/>
              </a:rPr>
              <a:t>It is a combination of :</a:t>
            </a:r>
          </a:p>
          <a:p>
            <a:pPr marL="285750" indent="-285750">
              <a:lnSpc>
                <a:spcPct val="200000"/>
              </a:lnSpc>
              <a:buFont typeface="Arial" panose="020B0604020202020204" pitchFamily="34" charset="0"/>
              <a:buChar char="•"/>
            </a:pPr>
            <a:r>
              <a:rPr lang="en-US" dirty="0" smtClean="0">
                <a:solidFill>
                  <a:srgbClr val="002060"/>
                </a:solidFill>
                <a:latin typeface="Tahoma" panose="020B0604030504040204" pitchFamily="34" charset="0"/>
                <a:ea typeface="Tahoma" panose="020B0604030504040204" pitchFamily="34" charset="0"/>
                <a:cs typeface="Tahoma" panose="020B0604030504040204" pitchFamily="34" charset="0"/>
              </a:rPr>
              <a:t>Structured</a:t>
            </a:r>
            <a:r>
              <a:rPr lang="en-US" dirty="0" smtClean="0">
                <a:latin typeface="Tahoma" panose="020B0604030504040204" pitchFamily="34" charset="0"/>
                <a:ea typeface="Tahoma" panose="020B0604030504040204" pitchFamily="34" charset="0"/>
                <a:cs typeface="Tahoma" panose="020B0604030504040204" pitchFamily="34" charset="0"/>
              </a:rPr>
              <a:t> : Text, Excel files </a:t>
            </a:r>
            <a:r>
              <a:rPr lang="en-US" dirty="0" err="1" smtClean="0">
                <a:latin typeface="Tahoma" panose="020B0604030504040204" pitchFamily="34" charset="0"/>
                <a:ea typeface="Tahoma" panose="020B0604030504040204" pitchFamily="34" charset="0"/>
                <a:cs typeface="Tahoma" panose="020B0604030504040204" pitchFamily="34" charset="0"/>
              </a:rPr>
              <a:t>etc</a:t>
            </a:r>
            <a:r>
              <a:rPr lang="en-US" dirty="0" smtClean="0">
                <a:latin typeface="Tahoma" panose="020B0604030504040204" pitchFamily="34" charset="0"/>
                <a:ea typeface="Tahoma" panose="020B0604030504040204" pitchFamily="34" charset="0"/>
                <a:cs typeface="Tahoma" panose="020B0604030504040204" pitchFamily="34" charset="0"/>
              </a:rPr>
              <a:t> …</a:t>
            </a:r>
          </a:p>
          <a:p>
            <a:pPr marL="285750" indent="-285750">
              <a:lnSpc>
                <a:spcPct val="200000"/>
              </a:lnSpc>
              <a:buFont typeface="Arial" panose="020B0604020202020204" pitchFamily="34" charset="0"/>
              <a:buChar char="•"/>
            </a:pPr>
            <a:r>
              <a:rPr lang="en-US" dirty="0" smtClean="0">
                <a:solidFill>
                  <a:srgbClr val="002060"/>
                </a:solidFill>
                <a:latin typeface="Tahoma" panose="020B0604030504040204" pitchFamily="34" charset="0"/>
                <a:ea typeface="Tahoma" panose="020B0604030504040204" pitchFamily="34" charset="0"/>
                <a:cs typeface="Tahoma" panose="020B0604030504040204" pitchFamily="34" charset="0"/>
              </a:rPr>
              <a:t>Unstructured</a:t>
            </a:r>
            <a:r>
              <a:rPr lang="en-US" dirty="0" smtClean="0">
                <a:latin typeface="Tahoma" panose="020B0604030504040204" pitchFamily="34" charset="0"/>
                <a:ea typeface="Tahoma" panose="020B0604030504040204" pitchFamily="34" charset="0"/>
                <a:cs typeface="Tahoma" panose="020B0604030504040204" pitchFamily="34" charset="0"/>
              </a:rPr>
              <a:t>  : Videos, Audios </a:t>
            </a:r>
            <a:r>
              <a:rPr lang="en-US" dirty="0" err="1" smtClean="0">
                <a:latin typeface="Tahoma" panose="020B0604030504040204" pitchFamily="34" charset="0"/>
                <a:ea typeface="Tahoma" panose="020B0604030504040204" pitchFamily="34" charset="0"/>
                <a:cs typeface="Tahoma" panose="020B0604030504040204" pitchFamily="34" charset="0"/>
              </a:rPr>
              <a:t>etc</a:t>
            </a:r>
            <a:r>
              <a:rPr lang="en-US" dirty="0" smtClean="0">
                <a:latin typeface="Tahoma" panose="020B0604030504040204" pitchFamily="34" charset="0"/>
                <a:ea typeface="Tahoma" panose="020B0604030504040204" pitchFamily="34" charset="0"/>
                <a:cs typeface="Tahoma" panose="020B0604030504040204" pitchFamily="34" charset="0"/>
              </a:rPr>
              <a:t> …</a:t>
            </a:r>
          </a:p>
          <a:p>
            <a:pPr marL="285750" indent="-285750">
              <a:lnSpc>
                <a:spcPct val="200000"/>
              </a:lnSpc>
              <a:buFont typeface="Arial" panose="020B0604020202020204" pitchFamily="34" charset="0"/>
              <a:buChar char="•"/>
            </a:pPr>
            <a:r>
              <a:rPr lang="en-US" dirty="0" smtClean="0">
                <a:solidFill>
                  <a:srgbClr val="002060"/>
                </a:solidFill>
                <a:latin typeface="Tahoma" panose="020B0604030504040204" pitchFamily="34" charset="0"/>
                <a:ea typeface="Tahoma" panose="020B0604030504040204" pitchFamily="34" charset="0"/>
                <a:cs typeface="Tahoma" panose="020B0604030504040204" pitchFamily="34" charset="0"/>
              </a:rPr>
              <a:t>Semi-Structured</a:t>
            </a:r>
            <a:r>
              <a:rPr lang="en-US" dirty="0" smtClean="0">
                <a:latin typeface="Tahoma" panose="020B0604030504040204" pitchFamily="34" charset="0"/>
                <a:ea typeface="Tahoma" panose="020B0604030504040204" pitchFamily="34" charset="0"/>
                <a:cs typeface="Tahoma" panose="020B0604030504040204" pitchFamily="34" charset="0"/>
              </a:rPr>
              <a:t> : </a:t>
            </a:r>
            <a:r>
              <a:rPr lang="en-US" dirty="0" err="1" smtClean="0">
                <a:latin typeface="Tahoma" panose="020B0604030504040204" pitchFamily="34" charset="0"/>
                <a:ea typeface="Tahoma" panose="020B0604030504040204" pitchFamily="34" charset="0"/>
                <a:cs typeface="Tahoma" panose="020B0604030504040204" pitchFamily="34" charset="0"/>
              </a:rPr>
              <a:t>Emails,Xml</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etc</a:t>
            </a:r>
            <a:r>
              <a:rPr lang="en-US" dirty="0" smtClean="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6" y="145917"/>
            <a:ext cx="4656049" cy="492443"/>
          </a:xfrm>
          <a:prstGeom prst="rect">
            <a:avLst/>
          </a:prstGeom>
          <a:noFill/>
        </p:spPr>
        <p:txBody>
          <a:bodyPr wrap="square" rtlCol="0">
            <a:spAutoFit/>
          </a:bodyPr>
          <a:lstStyle/>
          <a:p>
            <a:pPr defTabSz="685783"/>
            <a:r>
              <a:rPr lang="en-US" sz="2600" dirty="0" smtClean="0">
                <a:solidFill>
                  <a:srgbClr val="262626"/>
                </a:solidFill>
              </a:rPr>
              <a:t>Big Data</a:t>
            </a:r>
            <a:endParaRPr lang="en-IN" sz="2600" dirty="0">
              <a:solidFill>
                <a:srgbClr val="262626"/>
              </a:solidFill>
            </a:endParaRPr>
          </a:p>
        </p:txBody>
      </p:sp>
    </p:spTree>
    <p:extLst>
      <p:ext uri="{BB962C8B-B14F-4D97-AF65-F5344CB8AC3E}">
        <p14:creationId xmlns:p14="http://schemas.microsoft.com/office/powerpoint/2010/main" val="3803921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24376"/>
          <a:stretch/>
        </p:blipFill>
        <p:spPr>
          <a:xfrm>
            <a:off x="4156999" y="735545"/>
            <a:ext cx="4617132" cy="3834426"/>
          </a:xfrm>
          <a:prstGeom prst="rect">
            <a:avLst/>
          </a:prstGeom>
        </p:spPr>
      </p:pic>
      <p:sp>
        <p:nvSpPr>
          <p:cNvPr id="5" name="Content Placeholder 4"/>
          <p:cNvSpPr>
            <a:spLocks noGrp="1"/>
          </p:cNvSpPr>
          <p:nvPr>
            <p:ph idx="4294967295"/>
          </p:nvPr>
        </p:nvSpPr>
        <p:spPr>
          <a:xfrm>
            <a:off x="544531" y="955721"/>
            <a:ext cx="8229600" cy="3614250"/>
          </a:xfrm>
        </p:spPr>
        <p:txBody>
          <a:bodyPr>
            <a:normAutofit/>
          </a:bodyPr>
          <a:lstStyle/>
          <a:p>
            <a:pPr>
              <a:lnSpc>
                <a:spcPct val="150000"/>
              </a:lnSpc>
              <a:buFont typeface="Wingdings" panose="05000000000000000000" pitchFamily="2" charset="2"/>
              <a:buChar char="ü"/>
            </a:pPr>
            <a:r>
              <a:rPr lang="en-US" sz="1400" dirty="0" smtClean="0">
                <a:latin typeface="Tahoma" panose="020B0604030504040204" pitchFamily="34" charset="0"/>
                <a:ea typeface="Tahoma" panose="020B0604030504040204" pitchFamily="34" charset="0"/>
                <a:cs typeface="Tahoma" panose="020B0604030504040204" pitchFamily="34" charset="0"/>
              </a:rPr>
              <a:t>It is:</a:t>
            </a:r>
          </a:p>
          <a:p>
            <a:pPr lvl="1">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Unstructured</a:t>
            </a:r>
          </a:p>
          <a:p>
            <a:pPr lvl="1">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Unprocessed</a:t>
            </a:r>
          </a:p>
          <a:p>
            <a:pPr lvl="1">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Un-aggregated</a:t>
            </a:r>
          </a:p>
          <a:p>
            <a:pPr lvl="1">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Un-filtered</a:t>
            </a:r>
          </a:p>
          <a:p>
            <a:pPr lvl="1">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Repetitive</a:t>
            </a:r>
          </a:p>
          <a:p>
            <a:pPr lvl="1">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Low quality</a:t>
            </a:r>
          </a:p>
          <a:p>
            <a:pPr lvl="1">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And generally messy.</a:t>
            </a:r>
          </a:p>
          <a:p>
            <a:pPr marL="135731" lvl="1" indent="0">
              <a:lnSpc>
                <a:spcPct val="150000"/>
              </a:lnSpc>
              <a:buNone/>
            </a:pPr>
            <a:r>
              <a:rPr lang="en-US" sz="2700" b="1" dirty="0">
                <a:latin typeface="Tahoma" panose="020B0604030504040204" pitchFamily="34" charset="0"/>
                <a:ea typeface="Tahoma" panose="020B0604030504040204" pitchFamily="34" charset="0"/>
                <a:cs typeface="Tahoma" panose="020B0604030504040204" pitchFamily="34" charset="0"/>
              </a:rPr>
              <a:t>Oh, and there is a lot of it.</a:t>
            </a:r>
          </a:p>
          <a:p>
            <a:pPr lvl="1">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398836" y="145917"/>
            <a:ext cx="6443753" cy="492443"/>
          </a:xfrm>
          <a:prstGeom prst="rect">
            <a:avLst/>
          </a:prstGeom>
          <a:noFill/>
        </p:spPr>
        <p:txBody>
          <a:bodyPr wrap="square" rtlCol="0">
            <a:spAutoFit/>
          </a:bodyPr>
          <a:lstStyle/>
          <a:p>
            <a:pPr defTabSz="685783"/>
            <a:r>
              <a:rPr lang="en-US" sz="2600" dirty="0" smtClean="0">
                <a:solidFill>
                  <a:srgbClr val="262626"/>
                </a:solidFill>
              </a:rPr>
              <a:t>Big </a:t>
            </a:r>
            <a:r>
              <a:rPr lang="en-US" sz="2600" dirty="0">
                <a:solidFill>
                  <a:srgbClr val="262626"/>
                </a:solidFill>
              </a:rPr>
              <a:t>Data</a:t>
            </a:r>
            <a:endParaRPr lang="en-IN" sz="2600" dirty="0">
              <a:solidFill>
                <a:srgbClr val="262626"/>
              </a:solidFill>
            </a:endParaRPr>
          </a:p>
        </p:txBody>
      </p:sp>
    </p:spTree>
    <p:extLst>
      <p:ext uri="{BB962C8B-B14F-4D97-AF65-F5344CB8AC3E}">
        <p14:creationId xmlns:p14="http://schemas.microsoft.com/office/powerpoint/2010/main" val="374217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1037" y="827756"/>
            <a:ext cx="6149084" cy="70788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t>
            </a:r>
            <a:r>
              <a:rPr lang="en-US" sz="1800" dirty="0">
                <a:solidFill>
                  <a:schemeClr val="accent1"/>
                </a:solidFill>
                <a:latin typeface="Tahoma" panose="020B0604030504040204" pitchFamily="34" charset="0"/>
                <a:ea typeface="Tahoma" panose="020B0604030504040204" pitchFamily="34" charset="0"/>
                <a:cs typeface="Tahoma" panose="020B0604030504040204" pitchFamily="34" charset="0"/>
              </a:rPr>
              <a:t>Data are becoming the new raw material of </a:t>
            </a:r>
            <a:r>
              <a:rPr lang="en-US" sz="18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business</a:t>
            </a:r>
            <a:r>
              <a:rPr lang="en-US" dirty="0" smtClean="0">
                <a:latin typeface="Tahoma" panose="020B0604030504040204" pitchFamily="34" charset="0"/>
                <a:ea typeface="Tahoma" panose="020B0604030504040204" pitchFamily="34" charset="0"/>
                <a:cs typeface="Tahoma" panose="020B0604030504040204" pitchFamily="34" charset="0"/>
              </a:rPr>
              <a:t>" </a:t>
            </a:r>
          </a:p>
          <a:p>
            <a:pPr lvl="8"/>
            <a:r>
              <a:rPr lang="en-US" sz="1100" dirty="0" smtClean="0">
                <a:latin typeface="Tahoma" panose="020B0604030504040204" pitchFamily="34" charset="0"/>
                <a:ea typeface="Tahoma" panose="020B0604030504040204" pitchFamily="34" charset="0"/>
                <a:cs typeface="Tahoma" panose="020B0604030504040204" pitchFamily="34" charset="0"/>
              </a:rPr>
              <a:t>Chris Lynch</a:t>
            </a:r>
          </a:p>
          <a:p>
            <a:pPr lvl="8"/>
            <a:r>
              <a:rPr lang="en-US" sz="1100" dirty="0" smtClean="0">
                <a:latin typeface="Tahoma" panose="020B0604030504040204" pitchFamily="34" charset="0"/>
                <a:ea typeface="Tahoma" panose="020B0604030504040204" pitchFamily="34" charset="0"/>
                <a:cs typeface="Tahoma" panose="020B0604030504040204" pitchFamily="34" charset="0"/>
              </a:rPr>
              <a:t>former </a:t>
            </a:r>
            <a:r>
              <a:rPr lang="en-US" sz="1100" dirty="0">
                <a:latin typeface="Tahoma" panose="020B0604030504040204" pitchFamily="34" charset="0"/>
                <a:ea typeface="Tahoma" panose="020B0604030504040204" pitchFamily="34" charset="0"/>
                <a:cs typeface="Tahoma" panose="020B0604030504040204" pitchFamily="34" charset="0"/>
              </a:rPr>
              <a:t>President and </a:t>
            </a:r>
            <a:r>
              <a:rPr lang="en-US" sz="1100" dirty="0" smtClean="0">
                <a:latin typeface="Tahoma" panose="020B0604030504040204" pitchFamily="34" charset="0"/>
                <a:ea typeface="Tahoma" panose="020B0604030504040204" pitchFamily="34" charset="0"/>
                <a:cs typeface="Tahoma" panose="020B0604030504040204" pitchFamily="34" charset="0"/>
              </a:rPr>
              <a:t>CEO Vertica Systems</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601038" y="2078021"/>
            <a:ext cx="4572000" cy="877163"/>
          </a:xfrm>
          <a:prstGeom prst="rect">
            <a:avLst/>
          </a:prstGeom>
        </p:spPr>
        <p:txBody>
          <a:bodyPr>
            <a:spAutoFit/>
          </a:bodyPr>
          <a:lstStyle/>
          <a:p>
            <a:r>
              <a:rPr lang="en-US" dirty="0">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accent2"/>
                </a:solidFill>
                <a:latin typeface="Tahoma" panose="020B0604030504040204" pitchFamily="34" charset="0"/>
                <a:ea typeface="Tahoma" panose="020B0604030504040204" pitchFamily="34" charset="0"/>
                <a:cs typeface="Tahoma" panose="020B0604030504040204" pitchFamily="34" charset="0"/>
              </a:rPr>
              <a:t>The world is one big data </a:t>
            </a:r>
            <a:r>
              <a:rPr lang="en-US" sz="1800" dirty="0" smtClean="0">
                <a:solidFill>
                  <a:schemeClr val="accent2"/>
                </a:solidFill>
                <a:latin typeface="Tahoma" panose="020B0604030504040204" pitchFamily="34" charset="0"/>
                <a:ea typeface="Tahoma" panose="020B0604030504040204" pitchFamily="34" charset="0"/>
                <a:cs typeface="Tahoma" panose="020B0604030504040204" pitchFamily="34" charset="0"/>
              </a:rPr>
              <a:t>problem</a:t>
            </a:r>
            <a:r>
              <a:rPr lang="en-US" dirty="0" smtClean="0">
                <a:latin typeface="Tahoma" panose="020B0604030504040204" pitchFamily="34" charset="0"/>
                <a:ea typeface="Tahoma" panose="020B0604030504040204" pitchFamily="34" charset="0"/>
                <a:cs typeface="Tahoma" panose="020B0604030504040204" pitchFamily="34" charset="0"/>
              </a:rPr>
              <a:t>" </a:t>
            </a:r>
          </a:p>
          <a:p>
            <a:pPr lvl="2"/>
            <a:r>
              <a:rPr lang="en-US" sz="1100" dirty="0" smtClean="0">
                <a:latin typeface="Tahoma" panose="020B0604030504040204" pitchFamily="34" charset="0"/>
                <a:ea typeface="Tahoma" panose="020B0604030504040204" pitchFamily="34" charset="0"/>
                <a:cs typeface="Tahoma" panose="020B0604030504040204" pitchFamily="34" charset="0"/>
              </a:rPr>
              <a:t>       -Andrew McAfee</a:t>
            </a:r>
          </a:p>
          <a:p>
            <a:pPr lvl="2"/>
            <a:r>
              <a:rPr lang="en-US" sz="1100" dirty="0" smtClean="0">
                <a:latin typeface="Tahoma" panose="020B0604030504040204" pitchFamily="34" charset="0"/>
                <a:ea typeface="Tahoma" panose="020B0604030504040204" pitchFamily="34" charset="0"/>
                <a:cs typeface="Tahoma" panose="020B0604030504040204" pitchFamily="34" charset="0"/>
              </a:rPr>
              <a:t>Associate </a:t>
            </a:r>
            <a:r>
              <a:rPr lang="en-US" sz="1100" dirty="0">
                <a:latin typeface="Tahoma" panose="020B0604030504040204" pitchFamily="34" charset="0"/>
                <a:ea typeface="Tahoma" panose="020B0604030504040204" pitchFamily="34" charset="0"/>
                <a:cs typeface="Tahoma" panose="020B0604030504040204" pitchFamily="34" charset="0"/>
              </a:rPr>
              <a:t>director of the Center for Digital Business </a:t>
            </a:r>
            <a:endParaRPr lang="en-US" sz="1100" dirty="0" smtClean="0">
              <a:latin typeface="Tahoma" panose="020B0604030504040204" pitchFamily="34" charset="0"/>
              <a:ea typeface="Tahoma" panose="020B0604030504040204" pitchFamily="34" charset="0"/>
              <a:cs typeface="Tahoma" panose="020B0604030504040204" pitchFamily="34" charset="0"/>
            </a:endParaRPr>
          </a:p>
          <a:p>
            <a:pPr lvl="2"/>
            <a:r>
              <a:rPr lang="en-US" sz="1100" dirty="0" smtClean="0">
                <a:latin typeface="Tahoma" panose="020B0604030504040204" pitchFamily="34" charset="0"/>
                <a:ea typeface="Tahoma" panose="020B0604030504040204" pitchFamily="34" charset="0"/>
                <a:cs typeface="Tahoma" panose="020B0604030504040204" pitchFamily="34" charset="0"/>
              </a:rPr>
              <a:t>MIT </a:t>
            </a:r>
            <a:r>
              <a:rPr lang="en-US" sz="1100" dirty="0">
                <a:latin typeface="Tahoma" panose="020B0604030504040204" pitchFamily="34" charset="0"/>
                <a:ea typeface="Tahoma" panose="020B0604030504040204" pitchFamily="34" charset="0"/>
                <a:cs typeface="Tahoma" panose="020B0604030504040204" pitchFamily="34" charset="0"/>
              </a:rPr>
              <a:t>Sloan School </a:t>
            </a:r>
            <a:r>
              <a:rPr lang="en-US" sz="1100" dirty="0" smtClean="0">
                <a:latin typeface="Tahoma" panose="020B0604030504040204" pitchFamily="34" charset="0"/>
                <a:ea typeface="Tahoma" panose="020B0604030504040204" pitchFamily="34" charset="0"/>
                <a:cs typeface="Tahoma" panose="020B0604030504040204" pitchFamily="34" charset="0"/>
              </a:rPr>
              <a:t>of Management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601038" y="3893825"/>
            <a:ext cx="4572000" cy="638636"/>
          </a:xfrm>
          <a:prstGeom prst="rect">
            <a:avLst/>
          </a:prstGeom>
        </p:spPr>
        <p:txBody>
          <a:bodyPr>
            <a:spAutoFit/>
          </a:bodyPr>
          <a:lstStyle/>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In God we trust. All others must bring data</a:t>
            </a:r>
            <a:r>
              <a:rPr lang="en-US" dirty="0">
                <a:latin typeface="Tahoma" panose="020B0604030504040204" pitchFamily="34" charset="0"/>
                <a:ea typeface="Tahoma" panose="020B0604030504040204" pitchFamily="34" charset="0"/>
                <a:cs typeface="Tahoma" panose="020B0604030504040204" pitchFamily="34" charset="0"/>
              </a:rPr>
              <a:t>.” </a:t>
            </a:r>
            <a:endParaRPr lang="en-US" dirty="0" smtClean="0">
              <a:latin typeface="Tahoma" panose="020B0604030504040204" pitchFamily="34" charset="0"/>
              <a:ea typeface="Tahoma" panose="020B0604030504040204" pitchFamily="34" charset="0"/>
              <a:cs typeface="Tahoma" panose="020B0604030504040204" pitchFamily="34" charset="0"/>
            </a:endParaRPr>
          </a:p>
          <a:p>
            <a:pPr lvl="2"/>
            <a:r>
              <a:rPr lang="en-US" sz="1100" dirty="0" smtClean="0">
                <a:latin typeface="Tahoma" panose="020B0604030504040204" pitchFamily="34" charset="0"/>
                <a:ea typeface="Tahoma" panose="020B0604030504040204" pitchFamily="34" charset="0"/>
                <a:cs typeface="Tahoma" panose="020B0604030504040204" pitchFamily="34" charset="0"/>
              </a:rPr>
              <a:t>-W</a:t>
            </a:r>
            <a:r>
              <a:rPr lang="en-US" sz="1100" dirty="0">
                <a:latin typeface="Tahoma" panose="020B0604030504040204" pitchFamily="34" charset="0"/>
                <a:ea typeface="Tahoma" panose="020B0604030504040204" pitchFamily="34" charset="0"/>
                <a:cs typeface="Tahoma" panose="020B0604030504040204" pitchFamily="34" charset="0"/>
              </a:rPr>
              <a:t>. Edwards </a:t>
            </a:r>
            <a:r>
              <a:rPr lang="en-US" sz="1100" dirty="0" smtClean="0">
                <a:latin typeface="Tahoma" panose="020B0604030504040204" pitchFamily="34" charset="0"/>
                <a:ea typeface="Tahoma" panose="020B0604030504040204" pitchFamily="34" charset="0"/>
                <a:cs typeface="Tahoma" panose="020B0604030504040204" pitchFamily="34" charset="0"/>
              </a:rPr>
              <a:t>Deming </a:t>
            </a:r>
          </a:p>
          <a:p>
            <a:pPr lvl="2"/>
            <a:r>
              <a:rPr lang="en-US" sz="1100" dirty="0" smtClean="0">
                <a:latin typeface="Tahoma" panose="020B0604030504040204" pitchFamily="34" charset="0"/>
                <a:ea typeface="Tahoma" panose="020B0604030504040204" pitchFamily="34" charset="0"/>
                <a:cs typeface="Tahoma" panose="020B0604030504040204" pitchFamily="34" charset="0"/>
              </a:rPr>
              <a:t>statistician</a:t>
            </a:r>
            <a:r>
              <a:rPr lang="en-US" sz="1100" dirty="0">
                <a:latin typeface="Tahoma" panose="020B0604030504040204" pitchFamily="34" charset="0"/>
                <a:ea typeface="Tahoma" panose="020B0604030504040204" pitchFamily="34" charset="0"/>
                <a:cs typeface="Tahoma" panose="020B0604030504040204" pitchFamily="34" charset="0"/>
              </a:rPr>
              <a:t>, professor, author, lecturer, and </a:t>
            </a:r>
            <a:r>
              <a:rPr lang="en-US" sz="1100" dirty="0" smtClean="0">
                <a:latin typeface="Tahoma" panose="020B0604030504040204" pitchFamily="34" charset="0"/>
                <a:ea typeface="Tahoma" panose="020B0604030504040204" pitchFamily="34" charset="0"/>
                <a:cs typeface="Tahoma" panose="020B0604030504040204" pitchFamily="34" charset="0"/>
              </a:rPr>
              <a:t>consultant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3744931" y="1604892"/>
            <a:ext cx="5399069" cy="70788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t>
            </a:r>
            <a:r>
              <a:rPr lang="en-US" sz="1800" dirty="0">
                <a:solidFill>
                  <a:srgbClr val="4F81BD"/>
                </a:solidFill>
                <a:latin typeface="Tahoma" panose="020B0604030504040204" pitchFamily="34" charset="0"/>
                <a:ea typeface="Tahoma" panose="020B0604030504040204" pitchFamily="34" charset="0"/>
                <a:cs typeface="Tahoma" panose="020B0604030504040204" pitchFamily="34" charset="0"/>
              </a:rPr>
              <a:t>Torture the data, and it will confess to </a:t>
            </a:r>
            <a:r>
              <a:rPr lang="en-US" sz="1800" dirty="0" smtClean="0">
                <a:solidFill>
                  <a:srgbClr val="4F81BD"/>
                </a:solidFill>
                <a:latin typeface="Tahoma" panose="020B0604030504040204" pitchFamily="34" charset="0"/>
                <a:ea typeface="Tahoma" panose="020B0604030504040204" pitchFamily="34" charset="0"/>
                <a:cs typeface="Tahoma" panose="020B0604030504040204" pitchFamily="34" charset="0"/>
              </a:rPr>
              <a:t>anything</a:t>
            </a:r>
            <a:r>
              <a:rPr lang="en-US" dirty="0" smtClean="0">
                <a:latin typeface="Tahoma" panose="020B0604030504040204" pitchFamily="34" charset="0"/>
                <a:ea typeface="Tahoma" panose="020B0604030504040204" pitchFamily="34" charset="0"/>
                <a:cs typeface="Tahoma" panose="020B0604030504040204" pitchFamily="34" charset="0"/>
              </a:rPr>
              <a:t>”</a:t>
            </a:r>
          </a:p>
          <a:p>
            <a:pPr marL="2228850" lvl="6" indent="-171450">
              <a:buFontTx/>
              <a:buChar char="-"/>
            </a:pPr>
            <a:r>
              <a:rPr lang="en-US" sz="1100" dirty="0" smtClean="0">
                <a:latin typeface="Tahoma" panose="020B0604030504040204" pitchFamily="34" charset="0"/>
                <a:ea typeface="Tahoma" panose="020B0604030504040204" pitchFamily="34" charset="0"/>
                <a:cs typeface="Tahoma" panose="020B0604030504040204" pitchFamily="34" charset="0"/>
              </a:rPr>
              <a:t>Ronald </a:t>
            </a:r>
            <a:r>
              <a:rPr lang="en-US" sz="1100" dirty="0" err="1" smtClean="0">
                <a:latin typeface="Tahoma" panose="020B0604030504040204" pitchFamily="34" charset="0"/>
                <a:ea typeface="Tahoma" panose="020B0604030504040204" pitchFamily="34" charset="0"/>
                <a:cs typeface="Tahoma" panose="020B0604030504040204" pitchFamily="34" charset="0"/>
              </a:rPr>
              <a:t>Coase</a:t>
            </a:r>
            <a:endParaRPr lang="en-US" sz="1100" dirty="0" smtClean="0">
              <a:latin typeface="Tahoma" panose="020B0604030504040204" pitchFamily="34" charset="0"/>
              <a:ea typeface="Tahoma" panose="020B0604030504040204" pitchFamily="34" charset="0"/>
              <a:cs typeface="Tahoma" panose="020B0604030504040204" pitchFamily="34" charset="0"/>
            </a:endParaRPr>
          </a:p>
          <a:p>
            <a:pPr lvl="6"/>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smtClean="0">
                <a:latin typeface="Tahoma" panose="020B0604030504040204" pitchFamily="34" charset="0"/>
                <a:ea typeface="Tahoma" panose="020B0604030504040204" pitchFamily="34" charset="0"/>
                <a:cs typeface="Tahoma" panose="020B0604030504040204" pitchFamily="34" charset="0"/>
              </a:rPr>
              <a:t>   Economics</a:t>
            </a:r>
            <a:r>
              <a:rPr lang="en-US" sz="1100" dirty="0">
                <a:latin typeface="Tahoma" panose="020B0604030504040204" pitchFamily="34" charset="0"/>
                <a:ea typeface="Tahoma" panose="020B0604030504040204" pitchFamily="34" charset="0"/>
                <a:cs typeface="Tahoma" panose="020B0604030504040204" pitchFamily="34" charset="0"/>
              </a:rPr>
              <a:t>, Nobel Prize Laureate</a:t>
            </a:r>
          </a:p>
        </p:txBody>
      </p:sp>
      <p:sp>
        <p:nvSpPr>
          <p:cNvPr id="7" name="TextBox 6"/>
          <p:cNvSpPr txBox="1"/>
          <p:nvPr/>
        </p:nvSpPr>
        <p:spPr>
          <a:xfrm>
            <a:off x="398836" y="145917"/>
            <a:ext cx="4656049" cy="492443"/>
          </a:xfrm>
          <a:prstGeom prst="rect">
            <a:avLst/>
          </a:prstGeom>
          <a:noFill/>
        </p:spPr>
        <p:txBody>
          <a:bodyPr wrap="square" rtlCol="0">
            <a:spAutoFit/>
          </a:bodyPr>
          <a:lstStyle/>
          <a:p>
            <a:pPr defTabSz="685783"/>
            <a:r>
              <a:rPr lang="en-US" sz="2600" dirty="0" smtClean="0">
                <a:solidFill>
                  <a:srgbClr val="262626"/>
                </a:solidFill>
              </a:rPr>
              <a:t>Opinions about Big Data </a:t>
            </a:r>
            <a:endParaRPr lang="en-IN" sz="2600" dirty="0">
              <a:solidFill>
                <a:srgbClr val="262626"/>
              </a:solidFill>
            </a:endParaRPr>
          </a:p>
        </p:txBody>
      </p:sp>
      <p:sp>
        <p:nvSpPr>
          <p:cNvPr id="8" name="Rectangle 7"/>
          <p:cNvSpPr/>
          <p:nvPr/>
        </p:nvSpPr>
        <p:spPr>
          <a:xfrm>
            <a:off x="398836" y="3172312"/>
            <a:ext cx="8753583" cy="877163"/>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t>
            </a:r>
            <a:r>
              <a:rPr lang="en-US" sz="1800" dirty="0">
                <a:solidFill>
                  <a:srgbClr val="C00000"/>
                </a:solidFill>
                <a:latin typeface="Tahoma" panose="020B0604030504040204" pitchFamily="34" charset="0"/>
                <a:ea typeface="Tahoma" panose="020B0604030504040204" pitchFamily="34" charset="0"/>
                <a:cs typeface="Tahoma" panose="020B0604030504040204" pitchFamily="34" charset="0"/>
              </a:rPr>
              <a:t>Information is the oil of the 21st century, and analytics is the combustion </a:t>
            </a:r>
            <a:r>
              <a:rPr lang="en-US" sz="1800" dirty="0" smtClean="0">
                <a:solidFill>
                  <a:srgbClr val="C00000"/>
                </a:solidFill>
                <a:latin typeface="Tahoma" panose="020B0604030504040204" pitchFamily="34" charset="0"/>
                <a:ea typeface="Tahoma" panose="020B0604030504040204" pitchFamily="34" charset="0"/>
                <a:cs typeface="Tahoma" panose="020B0604030504040204" pitchFamily="34" charset="0"/>
              </a:rPr>
              <a:t>engine</a:t>
            </a:r>
            <a:r>
              <a:rPr lang="en-US" dirty="0" smtClean="0">
                <a:latin typeface="Tahoma" panose="020B0604030504040204" pitchFamily="34" charset="0"/>
                <a:ea typeface="Tahoma" panose="020B0604030504040204" pitchFamily="34" charset="0"/>
                <a:cs typeface="Tahoma" panose="020B0604030504040204" pitchFamily="34" charset="0"/>
              </a:rPr>
              <a:t>" </a:t>
            </a:r>
          </a:p>
          <a:p>
            <a:pPr lvl="8"/>
            <a:r>
              <a:rPr lang="en-US" sz="1100" dirty="0" smtClean="0">
                <a:latin typeface="Tahoma" panose="020B0604030504040204" pitchFamily="34" charset="0"/>
                <a:ea typeface="Tahoma" panose="020B0604030504040204" pitchFamily="34" charset="0"/>
                <a:cs typeface="Tahoma" panose="020B0604030504040204" pitchFamily="34" charset="0"/>
              </a:rPr>
              <a:t>                                                                                            -  Peter </a:t>
            </a:r>
            <a:r>
              <a:rPr lang="en-US" sz="1100" dirty="0" err="1" smtClean="0">
                <a:latin typeface="Tahoma" panose="020B0604030504040204" pitchFamily="34" charset="0"/>
                <a:ea typeface="Tahoma" panose="020B0604030504040204" pitchFamily="34" charset="0"/>
                <a:cs typeface="Tahoma" panose="020B0604030504040204" pitchFamily="34" charset="0"/>
              </a:rPr>
              <a:t>Sondergaard</a:t>
            </a:r>
            <a:r>
              <a:rPr lang="en-US" sz="1100" dirty="0" smtClean="0">
                <a:latin typeface="Tahoma" panose="020B0604030504040204" pitchFamily="34" charset="0"/>
                <a:ea typeface="Tahoma" panose="020B0604030504040204" pitchFamily="34" charset="0"/>
                <a:cs typeface="Tahoma" panose="020B0604030504040204" pitchFamily="34" charset="0"/>
              </a:rPr>
              <a:t>,</a:t>
            </a:r>
          </a:p>
          <a:p>
            <a:pPr lvl="8"/>
            <a:r>
              <a:rPr lang="en-US" sz="1100" dirty="0" smtClean="0">
                <a:latin typeface="Tahoma" panose="020B0604030504040204" pitchFamily="34" charset="0"/>
                <a:ea typeface="Tahoma" panose="020B0604030504040204" pitchFamily="34" charset="0"/>
                <a:cs typeface="Tahoma" panose="020B0604030504040204" pitchFamily="34" charset="0"/>
              </a:rPr>
              <a:t>                                                                                               Senior Vice President, </a:t>
            </a:r>
          </a:p>
          <a:p>
            <a:pPr lvl="8"/>
            <a:r>
              <a:rPr lang="en-US" sz="1100" dirty="0" smtClean="0">
                <a:latin typeface="Tahoma" panose="020B0604030504040204" pitchFamily="34" charset="0"/>
                <a:ea typeface="Tahoma" panose="020B0604030504040204" pitchFamily="34" charset="0"/>
                <a:cs typeface="Tahoma" panose="020B0604030504040204" pitchFamily="34" charset="0"/>
              </a:rPr>
              <a:t>                                                                                               Gartner Research.</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684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6" y="145917"/>
            <a:ext cx="5241676" cy="492443"/>
          </a:xfrm>
          <a:prstGeom prst="rect">
            <a:avLst/>
          </a:prstGeom>
          <a:noFill/>
        </p:spPr>
        <p:txBody>
          <a:bodyPr wrap="square" rtlCol="0">
            <a:spAutoFit/>
          </a:bodyPr>
          <a:lstStyle/>
          <a:p>
            <a:pPr defTabSz="685783"/>
            <a:r>
              <a:rPr lang="en-US" sz="2600" dirty="0" smtClean="0">
                <a:solidFill>
                  <a:srgbClr val="262626"/>
                </a:solidFill>
              </a:rPr>
              <a:t>Where does this Big Data comes from</a:t>
            </a:r>
            <a:endParaRPr lang="en-IN" sz="2600" dirty="0">
              <a:solidFill>
                <a:srgbClr val="262626"/>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815" y="922349"/>
            <a:ext cx="3531738" cy="3187448"/>
          </a:xfrm>
          <a:prstGeom prst="rect">
            <a:avLst/>
          </a:prstGeom>
        </p:spPr>
      </p:pic>
      <p:grpSp>
        <p:nvGrpSpPr>
          <p:cNvPr id="8" name="Group 7"/>
          <p:cNvGrpSpPr/>
          <p:nvPr/>
        </p:nvGrpSpPr>
        <p:grpSpPr>
          <a:xfrm>
            <a:off x="717051" y="850294"/>
            <a:ext cx="4070707" cy="3351836"/>
            <a:chOff x="295811" y="748759"/>
            <a:chExt cx="4296738" cy="405639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1" y="954521"/>
              <a:ext cx="4296738" cy="3850629"/>
            </a:xfrm>
            <a:prstGeom prst="rect">
              <a:avLst/>
            </a:prstGeom>
          </p:spPr>
        </p:pic>
        <p:sp>
          <p:nvSpPr>
            <p:cNvPr id="6" name="Down Arrow 5"/>
            <p:cNvSpPr/>
            <p:nvPr/>
          </p:nvSpPr>
          <p:spPr>
            <a:xfrm>
              <a:off x="1859624" y="748759"/>
              <a:ext cx="452062" cy="54578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7" name="Right Arrow 6"/>
            <p:cNvSpPr/>
            <p:nvPr/>
          </p:nvSpPr>
          <p:spPr>
            <a:xfrm>
              <a:off x="2423632" y="1131386"/>
              <a:ext cx="494229" cy="40850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0" name="Diagram 9"/>
          <p:cNvGraphicFramePr/>
          <p:nvPr>
            <p:extLst>
              <p:ext uri="{D42A27DB-BD31-4B8C-83A1-F6EECF244321}">
                <p14:modId xmlns:p14="http://schemas.microsoft.com/office/powerpoint/2010/main" val="3337741749"/>
              </p:ext>
            </p:extLst>
          </p:nvPr>
        </p:nvGraphicFramePr>
        <p:xfrm>
          <a:off x="2006235" y="4393786"/>
          <a:ext cx="5501400" cy="411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9795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13" y="1479474"/>
            <a:ext cx="4214546" cy="3160909"/>
          </a:xfrm>
          <a:prstGeom prst="rect">
            <a:avLst/>
          </a:prstGeom>
        </p:spPr>
      </p:pic>
      <p:graphicFrame>
        <p:nvGraphicFramePr>
          <p:cNvPr id="6" name="Diagram 5"/>
          <p:cNvGraphicFramePr/>
          <p:nvPr>
            <p:extLst>
              <p:ext uri="{D42A27DB-BD31-4B8C-83A1-F6EECF244321}">
                <p14:modId xmlns:p14="http://schemas.microsoft.com/office/powerpoint/2010/main" val="3395776996"/>
              </p:ext>
            </p:extLst>
          </p:nvPr>
        </p:nvGraphicFramePr>
        <p:xfrm>
          <a:off x="777770" y="837387"/>
          <a:ext cx="7512978" cy="4366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8446" y="1479474"/>
            <a:ext cx="4214546" cy="3160909"/>
          </a:xfrm>
          <a:prstGeom prst="rect">
            <a:avLst/>
          </a:prstGeom>
        </p:spPr>
      </p:pic>
      <p:sp>
        <p:nvSpPr>
          <p:cNvPr id="7" name="TextBox 6"/>
          <p:cNvSpPr txBox="1"/>
          <p:nvPr/>
        </p:nvSpPr>
        <p:spPr>
          <a:xfrm>
            <a:off x="398836" y="145917"/>
            <a:ext cx="5580724" cy="492443"/>
          </a:xfrm>
          <a:prstGeom prst="rect">
            <a:avLst/>
          </a:prstGeom>
          <a:noFill/>
        </p:spPr>
        <p:txBody>
          <a:bodyPr wrap="square" rtlCol="0">
            <a:spAutoFit/>
          </a:bodyPr>
          <a:lstStyle/>
          <a:p>
            <a:pPr defTabSz="685783"/>
            <a:r>
              <a:rPr lang="en-US" sz="2600" dirty="0" smtClean="0">
                <a:solidFill>
                  <a:srgbClr val="262626"/>
                </a:solidFill>
              </a:rPr>
              <a:t>Data is growing with Internet</a:t>
            </a:r>
            <a:endParaRPr lang="en-IN" sz="2600" dirty="0">
              <a:solidFill>
                <a:srgbClr val="262626"/>
              </a:solidFill>
            </a:endParaRPr>
          </a:p>
        </p:txBody>
      </p:sp>
    </p:spTree>
    <p:extLst>
      <p:ext uri="{BB962C8B-B14F-4D97-AF65-F5344CB8AC3E}">
        <p14:creationId xmlns:p14="http://schemas.microsoft.com/office/powerpoint/2010/main" val="2923148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64553" y="782878"/>
            <a:ext cx="7421823" cy="3943235"/>
            <a:chOff x="597428" y="782878"/>
            <a:chExt cx="7421823" cy="3943235"/>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15040"/>
            <a:stretch/>
          </p:blipFill>
          <p:spPr>
            <a:xfrm>
              <a:off x="879132" y="2968747"/>
              <a:ext cx="6858414" cy="1757366"/>
            </a:xfrm>
            <a:prstGeom prst="rect">
              <a:avLst/>
            </a:prstGeom>
          </p:spPr>
        </p:pic>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75" t="29000" r="4500" b="27600"/>
            <a:stretch/>
          </p:blipFill>
          <p:spPr bwMode="auto">
            <a:xfrm>
              <a:off x="597428" y="782878"/>
              <a:ext cx="7421823" cy="247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TextBox 5"/>
          <p:cNvSpPr txBox="1"/>
          <p:nvPr/>
        </p:nvSpPr>
        <p:spPr>
          <a:xfrm>
            <a:off x="398836" y="145917"/>
            <a:ext cx="5580724" cy="492443"/>
          </a:xfrm>
          <a:prstGeom prst="rect">
            <a:avLst/>
          </a:prstGeom>
          <a:noFill/>
        </p:spPr>
        <p:txBody>
          <a:bodyPr wrap="square" rtlCol="0">
            <a:spAutoFit/>
          </a:bodyPr>
          <a:lstStyle/>
          <a:p>
            <a:pPr defTabSz="685783"/>
            <a:r>
              <a:rPr lang="en-US" sz="2600" dirty="0" smtClean="0">
                <a:solidFill>
                  <a:srgbClr val="262626"/>
                </a:solidFill>
              </a:rPr>
              <a:t>Data Explosion with Internet Revolution</a:t>
            </a:r>
            <a:endParaRPr lang="en-IN" sz="2600" dirty="0">
              <a:solidFill>
                <a:srgbClr val="262626"/>
              </a:solidFill>
            </a:endParaRPr>
          </a:p>
        </p:txBody>
      </p:sp>
      <p:pic>
        <p:nvPicPr>
          <p:cNvPr id="7"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79377" t="29896" r="4500" b="28282"/>
          <a:stretch/>
        </p:blipFill>
        <p:spPr bwMode="auto">
          <a:xfrm>
            <a:off x="6811768" y="832207"/>
            <a:ext cx="1493446" cy="238360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31238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934" y="723344"/>
            <a:ext cx="8763855" cy="1200329"/>
          </a:xfrm>
          <a:prstGeom prst="rect">
            <a:avLst/>
          </a:prstGeom>
        </p:spPr>
        <p:txBody>
          <a:bodyPr wrap="square">
            <a:spAutoFit/>
          </a:bodyPr>
          <a:lstStyle/>
          <a:p>
            <a:pPr lvl="1" algn="ctr">
              <a:lnSpc>
                <a:spcPct val="200000"/>
              </a:lnSpc>
              <a:buClr>
                <a:srgbClr val="0070C0"/>
              </a:buClr>
            </a:pPr>
            <a:r>
              <a:rPr lang="en-US" sz="1800" dirty="0" smtClean="0">
                <a:solidFill>
                  <a:srgbClr val="0070C0"/>
                </a:solidFill>
                <a:latin typeface="Tahoma" pitchFamily="34" charset="0"/>
                <a:ea typeface="Tahoma" pitchFamily="34" charset="0"/>
                <a:cs typeface="Tahoma" pitchFamily="34" charset="0"/>
              </a:rPr>
              <a:t>Before I go ahead Let me know Why I should waste my one hour in this webinar.</a:t>
            </a:r>
          </a:p>
          <a:p>
            <a:pPr lvl="1" algn="ctr">
              <a:lnSpc>
                <a:spcPct val="200000"/>
              </a:lnSpc>
              <a:buClr>
                <a:srgbClr val="0070C0"/>
              </a:buClr>
            </a:pPr>
            <a:r>
              <a:rPr lang="en-US" sz="1800" dirty="0" smtClean="0">
                <a:solidFill>
                  <a:srgbClr val="0070C0"/>
                </a:solidFill>
                <a:latin typeface="Tahoma" pitchFamily="34" charset="0"/>
                <a:ea typeface="Tahoma" pitchFamily="34" charset="0"/>
                <a:cs typeface="Tahoma" pitchFamily="34" charset="0"/>
              </a:rPr>
              <a:t>What is the Future in </a:t>
            </a:r>
            <a:r>
              <a:rPr lang="en-US" sz="1800" dirty="0" err="1" smtClean="0">
                <a:solidFill>
                  <a:srgbClr val="0070C0"/>
                </a:solidFill>
                <a:latin typeface="Tahoma" pitchFamily="34" charset="0"/>
                <a:ea typeface="Tahoma" pitchFamily="34" charset="0"/>
                <a:cs typeface="Tahoma" pitchFamily="34" charset="0"/>
              </a:rPr>
              <a:t>Hadoop,IoT</a:t>
            </a:r>
            <a:r>
              <a:rPr lang="en-US" sz="1800" dirty="0" smtClean="0">
                <a:solidFill>
                  <a:srgbClr val="0070C0"/>
                </a:solidFill>
                <a:latin typeface="Tahoma" pitchFamily="34" charset="0"/>
                <a:ea typeface="Tahoma" pitchFamily="34" charset="0"/>
                <a:cs typeface="Tahoma" pitchFamily="34" charset="0"/>
              </a:rPr>
              <a:t> and Analytics</a:t>
            </a:r>
            <a:endParaRPr lang="en-US" sz="1800" dirty="0">
              <a:solidFill>
                <a:srgbClr val="0070C0"/>
              </a:solidFill>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137" y="2019834"/>
            <a:ext cx="4762500" cy="2686050"/>
          </a:xfrm>
          <a:prstGeom prst="rect">
            <a:avLst/>
          </a:prstGeom>
        </p:spPr>
      </p:pic>
    </p:spTree>
    <p:extLst>
      <p:ext uri="{BB962C8B-B14F-4D97-AF65-F5344CB8AC3E}">
        <p14:creationId xmlns:p14="http://schemas.microsoft.com/office/powerpoint/2010/main" val="1007426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45" y="975531"/>
            <a:ext cx="4972691" cy="3262432"/>
          </a:xfrm>
          <a:prstGeom prst="rect">
            <a:avLst/>
          </a:prstGeom>
          <a:noFill/>
        </p:spPr>
        <p:txBody>
          <a:bodyPr wrap="square" rtlCol="0">
            <a:spAutoFit/>
          </a:bodyPr>
          <a:lstStyle/>
          <a:p>
            <a:pPr algn="ctr">
              <a:lnSpc>
                <a:spcPct val="200000"/>
              </a:lnSpc>
            </a:pPr>
            <a:r>
              <a:rPr lang="en-US" sz="4000" dirty="0" smtClean="0">
                <a:solidFill>
                  <a:srgbClr val="002060"/>
                </a:solidFill>
                <a:latin typeface="Tahoma" panose="020B0604030504040204" pitchFamily="34" charset="0"/>
                <a:ea typeface="Tahoma" panose="020B0604030504040204" pitchFamily="34" charset="0"/>
                <a:cs typeface="Tahoma" panose="020B0604030504040204" pitchFamily="34" charset="0"/>
              </a:rPr>
              <a:t>No !!!</a:t>
            </a:r>
          </a:p>
          <a:p>
            <a:pPr algn="ctr">
              <a:lnSpc>
                <a:spcPct val="200000"/>
              </a:lnSpc>
            </a:pPr>
            <a:r>
              <a:rPr lang="en-US" sz="2000" dirty="0" smtClean="0">
                <a:solidFill>
                  <a:srgbClr val="002060"/>
                </a:solidFill>
                <a:latin typeface="Tahoma" panose="020B0604030504040204" pitchFamily="34" charset="0"/>
                <a:ea typeface="Tahoma" panose="020B0604030504040204" pitchFamily="34" charset="0"/>
                <a:cs typeface="Tahoma" panose="020B0604030504040204" pitchFamily="34" charset="0"/>
              </a:rPr>
              <a:t>I just understood “</a:t>
            </a:r>
            <a:r>
              <a:rPr lang="en-US" sz="2400" dirty="0" smtClean="0">
                <a:solidFill>
                  <a:srgbClr val="002060"/>
                </a:solidFill>
                <a:latin typeface="Tahoma" panose="020B0604030504040204" pitchFamily="34" charset="0"/>
                <a:ea typeface="Tahoma" panose="020B0604030504040204" pitchFamily="34" charset="0"/>
                <a:cs typeface="Tahoma" panose="020B0604030504040204" pitchFamily="34" charset="0"/>
              </a:rPr>
              <a:t>Big Data</a:t>
            </a:r>
            <a:r>
              <a:rPr lang="en-US" sz="2000" dirty="0" smtClean="0">
                <a:solidFill>
                  <a:srgbClr val="002060"/>
                </a:solidFill>
                <a:latin typeface="Tahoma" panose="020B0604030504040204" pitchFamily="34" charset="0"/>
                <a:ea typeface="Tahoma" panose="020B0604030504040204" pitchFamily="34" charset="0"/>
                <a:cs typeface="Tahoma" panose="020B0604030504040204" pitchFamily="34" charset="0"/>
              </a:rPr>
              <a:t>”</a:t>
            </a:r>
            <a:endParaRPr lang="en-US" sz="2400" dirty="0" smtClean="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2000" dirty="0" smtClean="0">
                <a:solidFill>
                  <a:srgbClr val="002060"/>
                </a:solidFill>
                <a:latin typeface="Tahoma" panose="020B0604030504040204" pitchFamily="34" charset="0"/>
                <a:ea typeface="Tahoma" panose="020B0604030504040204" pitchFamily="34" charset="0"/>
                <a:cs typeface="Tahoma" panose="020B0604030504040204" pitchFamily="34" charset="0"/>
              </a:rPr>
              <a:t>Now what is this </a:t>
            </a:r>
          </a:p>
          <a:p>
            <a:pPr algn="ctr">
              <a:lnSpc>
                <a:spcPct val="150000"/>
              </a:lnSpc>
            </a:pPr>
            <a:r>
              <a:rPr lang="en-US" sz="2400" dirty="0" smtClean="0">
                <a:solidFill>
                  <a:srgbClr val="002060"/>
                </a:solidFill>
                <a:latin typeface="Tahoma" panose="020B0604030504040204" pitchFamily="34" charset="0"/>
                <a:ea typeface="Tahoma" panose="020B0604030504040204" pitchFamily="34" charset="0"/>
                <a:cs typeface="Tahoma" panose="020B0604030504040204" pitchFamily="34" charset="0"/>
              </a:rPr>
              <a:t>“</a:t>
            </a:r>
            <a:r>
              <a:rPr lang="en-US" sz="3200" dirty="0" smtClean="0">
                <a:solidFill>
                  <a:srgbClr val="FF0000"/>
                </a:solidFill>
                <a:latin typeface="Tahoma" panose="020B0604030504040204" pitchFamily="34" charset="0"/>
                <a:ea typeface="Tahoma" panose="020B0604030504040204" pitchFamily="34" charset="0"/>
                <a:cs typeface="Tahoma" panose="020B0604030504040204" pitchFamily="34" charset="0"/>
              </a:rPr>
              <a:t>Internet of Things</a:t>
            </a:r>
            <a:r>
              <a:rPr lang="en-US" sz="2400" dirty="0" smtClean="0">
                <a:solidFill>
                  <a:srgbClr val="002060"/>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036" y="1532776"/>
            <a:ext cx="3858032" cy="2147941"/>
          </a:xfrm>
          <a:prstGeom prst="rect">
            <a:avLst/>
          </a:prstGeom>
        </p:spPr>
      </p:pic>
    </p:spTree>
    <p:extLst>
      <p:ext uri="{BB962C8B-B14F-4D97-AF65-F5344CB8AC3E}">
        <p14:creationId xmlns:p14="http://schemas.microsoft.com/office/powerpoint/2010/main" val="355125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0289" y="715405"/>
            <a:ext cx="4379038" cy="4294530"/>
          </a:xfrm>
          <a:prstGeom prst="rect">
            <a:avLst/>
          </a:prstGeom>
        </p:spPr>
      </p:pic>
      <p:sp>
        <p:nvSpPr>
          <p:cNvPr id="3" name="TextBox 2"/>
          <p:cNvSpPr txBox="1"/>
          <p:nvPr/>
        </p:nvSpPr>
        <p:spPr>
          <a:xfrm>
            <a:off x="5239821" y="2504880"/>
            <a:ext cx="3791164" cy="507831"/>
          </a:xfrm>
          <a:prstGeom prst="rect">
            <a:avLst/>
          </a:prstGeom>
          <a:noFill/>
        </p:spPr>
        <p:txBody>
          <a:bodyPr wrap="square" rtlCol="0">
            <a:spAutoFit/>
          </a:bodyPr>
          <a:lstStyle/>
          <a:p>
            <a:pPr algn="ctr"/>
            <a:r>
              <a:rPr lang="en-US" dirty="0" smtClean="0">
                <a:solidFill>
                  <a:srgbClr val="002060"/>
                </a:solidFill>
              </a:rPr>
              <a:t>Machine need no manual instructions and become intelligent needing no manual intervention .</a:t>
            </a:r>
            <a:endParaRPr lang="en-US" dirty="0">
              <a:solidFill>
                <a:srgbClr val="002060"/>
              </a:solidFill>
            </a:endParaRPr>
          </a:p>
        </p:txBody>
      </p:sp>
      <p:sp>
        <p:nvSpPr>
          <p:cNvPr id="4" name="TextBox 3"/>
          <p:cNvSpPr txBox="1"/>
          <p:nvPr/>
        </p:nvSpPr>
        <p:spPr>
          <a:xfrm>
            <a:off x="398836" y="145917"/>
            <a:ext cx="6145802" cy="492443"/>
          </a:xfrm>
          <a:prstGeom prst="rect">
            <a:avLst/>
          </a:prstGeom>
          <a:noFill/>
        </p:spPr>
        <p:txBody>
          <a:bodyPr wrap="square" rtlCol="0">
            <a:spAutoFit/>
          </a:bodyPr>
          <a:lstStyle/>
          <a:p>
            <a:pPr defTabSz="685783"/>
            <a:r>
              <a:rPr lang="en-US" sz="2600" dirty="0" smtClean="0">
                <a:solidFill>
                  <a:srgbClr val="262626"/>
                </a:solidFill>
              </a:rPr>
              <a:t>Just Imagine !!!</a:t>
            </a:r>
            <a:endParaRPr lang="en-US" sz="2600" dirty="0">
              <a:solidFill>
                <a:srgbClr val="262626"/>
              </a:solidFill>
            </a:endParaRPr>
          </a:p>
        </p:txBody>
      </p:sp>
    </p:spTree>
    <p:extLst>
      <p:ext uri="{BB962C8B-B14F-4D97-AF65-F5344CB8AC3E}">
        <p14:creationId xmlns:p14="http://schemas.microsoft.com/office/powerpoint/2010/main" val="606443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773" y="1324852"/>
            <a:ext cx="4972691" cy="2677656"/>
          </a:xfrm>
          <a:prstGeom prst="rect">
            <a:avLst/>
          </a:prstGeom>
          <a:noFill/>
        </p:spPr>
        <p:txBody>
          <a:bodyPr wrap="square" rtlCol="0">
            <a:spAutoFit/>
          </a:bodyPr>
          <a:lstStyle/>
          <a:p>
            <a:pPr algn="ctr">
              <a:lnSpc>
                <a:spcPct val="200000"/>
              </a:lnSpc>
            </a:pPr>
            <a:r>
              <a:rPr lang="en-US" sz="2800" dirty="0" smtClean="0">
                <a:solidFill>
                  <a:srgbClr val="002060"/>
                </a:solidFill>
                <a:latin typeface="Algerian" panose="04020705040A02060702" pitchFamily="82" charset="0"/>
                <a:ea typeface="Tahoma" panose="020B0604030504040204" pitchFamily="34" charset="0"/>
                <a:cs typeface="Tahoma" panose="020B0604030504040204" pitchFamily="34" charset="0"/>
              </a:rPr>
              <a:t>That sounds Cool !!! </a:t>
            </a:r>
          </a:p>
          <a:p>
            <a:pPr algn="ctr">
              <a:lnSpc>
                <a:spcPct val="200000"/>
              </a:lnSpc>
            </a:pPr>
            <a:r>
              <a:rPr lang="en-US" sz="2800" dirty="0" smtClean="0">
                <a:solidFill>
                  <a:srgbClr val="002060"/>
                </a:solidFill>
                <a:latin typeface="Tahoma" panose="020B0604030504040204" pitchFamily="34" charset="0"/>
                <a:ea typeface="Tahoma" panose="020B0604030504040204" pitchFamily="34" charset="0"/>
                <a:cs typeface="Tahoma" panose="020B0604030504040204" pitchFamily="34" charset="0"/>
              </a:rPr>
              <a:t>But </a:t>
            </a:r>
          </a:p>
          <a:p>
            <a:pPr algn="ctr">
              <a:lnSpc>
                <a:spcPct val="200000"/>
              </a:lnSpc>
            </a:pPr>
            <a:r>
              <a:rPr lang="en-US" sz="2800" dirty="0" smtClean="0">
                <a:solidFill>
                  <a:srgbClr val="C00000"/>
                </a:solidFill>
                <a:latin typeface="Tahoma" panose="020B0604030504040204" pitchFamily="34" charset="0"/>
                <a:ea typeface="Tahoma" panose="020B0604030504040204" pitchFamily="34" charset="0"/>
                <a:cs typeface="Tahoma" panose="020B0604030504040204" pitchFamily="34" charset="0"/>
              </a:rPr>
              <a:t>Is it a reality ??</a:t>
            </a:r>
            <a:endPar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243" y="975531"/>
            <a:ext cx="4337234" cy="3523169"/>
          </a:xfrm>
          <a:prstGeom prst="rect">
            <a:avLst/>
          </a:prstGeom>
        </p:spPr>
      </p:pic>
    </p:spTree>
    <p:extLst>
      <p:ext uri="{BB962C8B-B14F-4D97-AF65-F5344CB8AC3E}">
        <p14:creationId xmlns:p14="http://schemas.microsoft.com/office/powerpoint/2010/main" val="15550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23982" y="863029"/>
            <a:ext cx="8404261" cy="3831818"/>
          </a:xfrm>
          <a:prstGeom prst="rect">
            <a:avLst/>
          </a:prstGeom>
          <a:solidFill>
            <a:schemeClr val="accent5">
              <a:lumMod val="40000"/>
              <a:lumOff val="60000"/>
            </a:schemeClr>
          </a:solidFill>
        </p:spPr>
        <p:txBody>
          <a:bodyPr wrap="square" rtlCol="0">
            <a:spAutoFit/>
          </a:bodyPr>
          <a:lstStyle/>
          <a:p>
            <a:r>
              <a:rPr lang="en-US" dirty="0">
                <a:solidFill>
                  <a:srgbClr val="C00000"/>
                </a:solidFill>
              </a:rPr>
              <a:t>During 2008, the number of things connected to the internet surpassed the number of people on earth.</a:t>
            </a:r>
          </a:p>
          <a:p>
            <a:r>
              <a:rPr lang="en-US" dirty="0">
                <a:solidFill>
                  <a:srgbClr val="C00000"/>
                </a:solidFill>
              </a:rPr>
              <a:t>											(CISCO)</a:t>
            </a:r>
          </a:p>
          <a:p>
            <a:r>
              <a:rPr lang="en-US" dirty="0">
                <a:solidFill>
                  <a:srgbClr val="002060"/>
                </a:solidFill>
              </a:rPr>
              <a:t>By 2017, the </a:t>
            </a:r>
            <a:r>
              <a:rPr lang="en-US" dirty="0" err="1">
                <a:solidFill>
                  <a:srgbClr val="002060"/>
                </a:solidFill>
              </a:rPr>
              <a:t>IoT</a:t>
            </a:r>
            <a:r>
              <a:rPr lang="en-US" dirty="0">
                <a:solidFill>
                  <a:srgbClr val="002060"/>
                </a:solidFill>
              </a:rPr>
              <a:t> market will surpass the PC, tablet, and phone market combined.</a:t>
            </a:r>
          </a:p>
          <a:p>
            <a:r>
              <a:rPr lang="en-US" dirty="0" smtClean="0">
                <a:solidFill>
                  <a:srgbClr val="002060"/>
                </a:solidFill>
              </a:rPr>
              <a:t>										    (</a:t>
            </a:r>
            <a:r>
              <a:rPr lang="en-US" dirty="0" err="1" smtClean="0">
                <a:solidFill>
                  <a:srgbClr val="002060"/>
                </a:solidFill>
              </a:rPr>
              <a:t>businessinsider</a:t>
            </a:r>
            <a:r>
              <a:rPr lang="en-US" dirty="0" smtClean="0">
                <a:solidFill>
                  <a:srgbClr val="002060"/>
                </a:solidFill>
              </a:rPr>
              <a:t>)</a:t>
            </a:r>
            <a:endParaRPr lang="en-US" dirty="0">
              <a:solidFill>
                <a:srgbClr val="002060"/>
              </a:solidFill>
            </a:endParaRPr>
          </a:p>
          <a:p>
            <a:r>
              <a:rPr lang="en-US" dirty="0">
                <a:solidFill>
                  <a:schemeClr val="accent2">
                    <a:lumMod val="50000"/>
                  </a:schemeClr>
                </a:solidFill>
              </a:rPr>
              <a:t>82% of companies will have </a:t>
            </a:r>
            <a:r>
              <a:rPr lang="en-US" dirty="0" err="1">
                <a:solidFill>
                  <a:schemeClr val="accent2">
                    <a:lumMod val="50000"/>
                  </a:schemeClr>
                </a:solidFill>
              </a:rPr>
              <a:t>IoT</a:t>
            </a:r>
            <a:r>
              <a:rPr lang="en-US" dirty="0">
                <a:solidFill>
                  <a:schemeClr val="accent2">
                    <a:lumMod val="50000"/>
                  </a:schemeClr>
                </a:solidFill>
              </a:rPr>
              <a:t> applications implemented into their business in some way by 2017.</a:t>
            </a:r>
          </a:p>
          <a:p>
            <a:r>
              <a:rPr lang="en-US" dirty="0" smtClean="0">
                <a:solidFill>
                  <a:schemeClr val="accent2">
                    <a:lumMod val="50000"/>
                  </a:schemeClr>
                </a:solidFill>
              </a:rPr>
              <a:t>										    (</a:t>
            </a:r>
            <a:r>
              <a:rPr lang="en-US" dirty="0" err="1">
                <a:solidFill>
                  <a:schemeClr val="accent2">
                    <a:lumMod val="50000"/>
                  </a:schemeClr>
                </a:solidFill>
              </a:rPr>
              <a:t>businessinsider</a:t>
            </a:r>
            <a:r>
              <a:rPr lang="en-US" dirty="0" smtClean="0">
                <a:solidFill>
                  <a:schemeClr val="accent2">
                    <a:lumMod val="50000"/>
                  </a:schemeClr>
                </a:solidFill>
              </a:rPr>
              <a:t>)</a:t>
            </a:r>
            <a:endParaRPr lang="en-US" dirty="0">
              <a:solidFill>
                <a:schemeClr val="accent2">
                  <a:lumMod val="50000"/>
                </a:schemeClr>
              </a:solidFill>
            </a:endParaRPr>
          </a:p>
          <a:p>
            <a:r>
              <a:rPr lang="en-US" dirty="0">
                <a:solidFill>
                  <a:srgbClr val="FF0000"/>
                </a:solidFill>
              </a:rPr>
              <a:t>A recent finding from IDC predicts that the worldwide </a:t>
            </a:r>
            <a:r>
              <a:rPr lang="en-US" dirty="0" err="1">
                <a:solidFill>
                  <a:srgbClr val="FF0000"/>
                </a:solidFill>
              </a:rPr>
              <a:t>IoT</a:t>
            </a:r>
            <a:r>
              <a:rPr lang="en-US" dirty="0">
                <a:solidFill>
                  <a:srgbClr val="FF0000"/>
                </a:solidFill>
              </a:rPr>
              <a:t> market will grow to $7.1 trillion by 2020, compared to $1.9 trillion in 2013.</a:t>
            </a:r>
          </a:p>
          <a:p>
            <a:endParaRPr lang="en-US" dirty="0"/>
          </a:p>
          <a:p>
            <a:r>
              <a:rPr lang="en-US" dirty="0">
                <a:solidFill>
                  <a:srgbClr val="7030A0"/>
                </a:solidFill>
              </a:rPr>
              <a:t>Gartner says there will be 26 billion connected devices by 2020. Cisco says there will be 50 billion, Intel says it will be 200 billion, and the IDC says 212 billion. In any case, these are all really big numbers.</a:t>
            </a:r>
          </a:p>
          <a:p>
            <a:endParaRPr lang="en-US" dirty="0"/>
          </a:p>
          <a:p>
            <a:r>
              <a:rPr lang="en-US" dirty="0">
                <a:solidFill>
                  <a:srgbClr val="CC8422"/>
                </a:solidFill>
              </a:rPr>
              <a:t>94% of businesses see an ROI from M2M communication.</a:t>
            </a:r>
          </a:p>
          <a:p>
            <a:r>
              <a:rPr lang="en-US" dirty="0" smtClean="0"/>
              <a:t>											</a:t>
            </a:r>
            <a:r>
              <a:rPr lang="en-US" dirty="0" smtClean="0">
                <a:solidFill>
                  <a:srgbClr val="CC8422"/>
                </a:solidFill>
              </a:rPr>
              <a:t>      (CSGI)</a:t>
            </a:r>
            <a:endParaRPr lang="en-US" dirty="0">
              <a:solidFill>
                <a:srgbClr val="CC8422"/>
              </a:solidFill>
            </a:endParaRPr>
          </a:p>
          <a:p>
            <a:r>
              <a:rPr lang="en-US" dirty="0">
                <a:solidFill>
                  <a:schemeClr val="accent4">
                    <a:lumMod val="50000"/>
                  </a:schemeClr>
                </a:solidFill>
              </a:rPr>
              <a:t>The smart home industry was the leading industry in the </a:t>
            </a:r>
            <a:r>
              <a:rPr lang="en-US" dirty="0" err="1">
                <a:solidFill>
                  <a:schemeClr val="accent4">
                    <a:lumMod val="50000"/>
                  </a:schemeClr>
                </a:solidFill>
              </a:rPr>
              <a:t>IoT</a:t>
            </a:r>
            <a:r>
              <a:rPr lang="en-US" dirty="0">
                <a:solidFill>
                  <a:schemeClr val="accent4">
                    <a:lumMod val="50000"/>
                  </a:schemeClr>
                </a:solidFill>
              </a:rPr>
              <a:t> market in 2014 with $79.4 billion in revenue, followed by smart cities at $59.2 billion and smart building/infrastructure at $25 billion. Those numbers are expected to increase substantially by 2020.</a:t>
            </a:r>
          </a:p>
          <a:p>
            <a:r>
              <a:rPr lang="en-US" dirty="0" smtClean="0">
                <a:solidFill>
                  <a:schemeClr val="accent4">
                    <a:lumMod val="50000"/>
                  </a:schemeClr>
                </a:solidFill>
              </a:rPr>
              <a:t>										                (Pinterest)</a:t>
            </a:r>
            <a:endParaRPr lang="en-US" dirty="0">
              <a:solidFill>
                <a:schemeClr val="accent4">
                  <a:lumMod val="50000"/>
                </a:schemeClr>
              </a:solidFill>
            </a:endParaRPr>
          </a:p>
        </p:txBody>
      </p:sp>
      <p:sp>
        <p:nvSpPr>
          <p:cNvPr id="13" name="TextBox 12"/>
          <p:cNvSpPr txBox="1"/>
          <p:nvPr/>
        </p:nvSpPr>
        <p:spPr>
          <a:xfrm>
            <a:off x="398836" y="145917"/>
            <a:ext cx="6145802" cy="492443"/>
          </a:xfrm>
          <a:prstGeom prst="rect">
            <a:avLst/>
          </a:prstGeom>
          <a:noFill/>
        </p:spPr>
        <p:txBody>
          <a:bodyPr wrap="square" rtlCol="0">
            <a:spAutoFit/>
          </a:bodyPr>
          <a:lstStyle/>
          <a:p>
            <a:pPr defTabSz="685783"/>
            <a:r>
              <a:rPr lang="en-US" sz="2600" dirty="0">
                <a:solidFill>
                  <a:srgbClr val="262626"/>
                </a:solidFill>
              </a:rPr>
              <a:t>Mind-Boggling </a:t>
            </a:r>
            <a:r>
              <a:rPr lang="en-US" sz="2600" dirty="0" err="1" smtClean="0">
                <a:solidFill>
                  <a:srgbClr val="262626"/>
                </a:solidFill>
              </a:rPr>
              <a:t>IoT</a:t>
            </a:r>
            <a:r>
              <a:rPr lang="en-US" sz="2600" dirty="0" smtClean="0">
                <a:solidFill>
                  <a:srgbClr val="262626"/>
                </a:solidFill>
              </a:rPr>
              <a:t> Statistics</a:t>
            </a:r>
            <a:endParaRPr lang="en-US" sz="2600" dirty="0">
              <a:solidFill>
                <a:srgbClr val="262626"/>
              </a:solidFill>
            </a:endParaRPr>
          </a:p>
        </p:txBody>
      </p:sp>
    </p:spTree>
    <p:extLst>
      <p:ext uri="{BB962C8B-B14F-4D97-AF65-F5344CB8AC3E}">
        <p14:creationId xmlns:p14="http://schemas.microsoft.com/office/powerpoint/2010/main" val="411445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7990"/>
          <a:stretch/>
        </p:blipFill>
        <p:spPr>
          <a:xfrm>
            <a:off x="326918" y="1551398"/>
            <a:ext cx="4273178" cy="2729069"/>
          </a:xfrm>
          <a:prstGeom prst="rect">
            <a:avLst/>
          </a:prstGeom>
        </p:spPr>
      </p:pic>
      <p:sp>
        <p:nvSpPr>
          <p:cNvPr id="5" name="TextBox 4"/>
          <p:cNvSpPr txBox="1"/>
          <p:nvPr/>
        </p:nvSpPr>
        <p:spPr>
          <a:xfrm>
            <a:off x="398836" y="145917"/>
            <a:ext cx="5580724" cy="492443"/>
          </a:xfrm>
          <a:prstGeom prst="rect">
            <a:avLst/>
          </a:prstGeom>
          <a:noFill/>
        </p:spPr>
        <p:txBody>
          <a:bodyPr wrap="square" rtlCol="0">
            <a:spAutoFit/>
          </a:bodyPr>
          <a:lstStyle/>
          <a:p>
            <a:pPr defTabSz="685783"/>
            <a:r>
              <a:rPr lang="en-US" sz="2600" dirty="0" smtClean="0">
                <a:solidFill>
                  <a:srgbClr val="262626"/>
                </a:solidFill>
              </a:rPr>
              <a:t>Technology Roadmap : </a:t>
            </a:r>
            <a:r>
              <a:rPr lang="en-US" sz="2600" dirty="0" err="1" smtClean="0">
                <a:solidFill>
                  <a:srgbClr val="262626"/>
                </a:solidFill>
              </a:rPr>
              <a:t>IoT</a:t>
            </a:r>
            <a:endParaRPr lang="en-US" sz="2600" dirty="0">
              <a:solidFill>
                <a:srgbClr val="262626"/>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6925" y="1674687"/>
            <a:ext cx="4235060" cy="2434975"/>
          </a:xfrm>
          <a:prstGeom prst="rect">
            <a:avLst/>
          </a:prstGeom>
        </p:spPr>
      </p:pic>
    </p:spTree>
    <p:extLst>
      <p:ext uri="{BB962C8B-B14F-4D97-AF65-F5344CB8AC3E}">
        <p14:creationId xmlns:p14="http://schemas.microsoft.com/office/powerpoint/2010/main" val="2140143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9418" y="842635"/>
            <a:ext cx="2214578" cy="300082"/>
          </a:xfrm>
          <a:prstGeom prst="rect">
            <a:avLst/>
          </a:prstGeom>
          <a:noFill/>
        </p:spPr>
        <p:txBody>
          <a:bodyPr wrap="square" rtlCol="0">
            <a:spAutoFit/>
          </a:bodyPr>
          <a:lstStyle/>
          <a:p>
            <a:r>
              <a:rPr lang="en-US" dirty="0" smtClean="0"/>
              <a:t>“</a:t>
            </a:r>
            <a:r>
              <a:rPr lang="en-US" dirty="0" smtClean="0">
                <a:solidFill>
                  <a:srgbClr val="C00000"/>
                </a:solidFill>
              </a:rPr>
              <a:t>Internet of Objects</a:t>
            </a:r>
            <a:r>
              <a:rPr lang="en-US" dirty="0" smtClean="0"/>
              <a:t>”</a:t>
            </a:r>
          </a:p>
        </p:txBody>
      </p:sp>
      <p:sp>
        <p:nvSpPr>
          <p:cNvPr id="5" name="TextBox 4"/>
          <p:cNvSpPr txBox="1"/>
          <p:nvPr/>
        </p:nvSpPr>
        <p:spPr>
          <a:xfrm>
            <a:off x="3226872" y="842635"/>
            <a:ext cx="2857520" cy="300082"/>
          </a:xfrm>
          <a:prstGeom prst="rect">
            <a:avLst/>
          </a:prstGeom>
          <a:noFill/>
        </p:spPr>
        <p:txBody>
          <a:bodyPr wrap="square" rtlCol="0">
            <a:spAutoFit/>
          </a:bodyPr>
          <a:lstStyle/>
          <a:p>
            <a:r>
              <a:rPr lang="en-US" dirty="0" smtClean="0"/>
              <a:t>“</a:t>
            </a:r>
            <a:r>
              <a:rPr lang="en-US" dirty="0" smtClean="0">
                <a:solidFill>
                  <a:schemeClr val="accent2">
                    <a:lumMod val="50000"/>
                  </a:schemeClr>
                </a:solidFill>
              </a:rPr>
              <a:t>Machine-to-Machine Era</a:t>
            </a:r>
            <a:r>
              <a:rPr lang="en-US" dirty="0" smtClean="0"/>
              <a:t>”</a:t>
            </a:r>
          </a:p>
        </p:txBody>
      </p:sp>
      <p:sp>
        <p:nvSpPr>
          <p:cNvPr id="6" name="TextBox 5"/>
          <p:cNvSpPr txBox="1"/>
          <p:nvPr/>
        </p:nvSpPr>
        <p:spPr>
          <a:xfrm>
            <a:off x="571472" y="2410615"/>
            <a:ext cx="8212932" cy="2246769"/>
          </a:xfrm>
          <a:prstGeom prst="rect">
            <a:avLst/>
          </a:prstGeom>
          <a:noFill/>
        </p:spPr>
        <p:txBody>
          <a:bodyPr wrap="square" rtlCol="0">
            <a:spAutoFit/>
          </a:bodyPr>
          <a:lstStyle/>
          <a:p>
            <a:pPr marL="342900" indent="-342900" algn="just">
              <a:lnSpc>
                <a:spcPct val="200000"/>
              </a:lnSpc>
              <a:spcBef>
                <a:spcPct val="20000"/>
              </a:spcBef>
              <a:buClr>
                <a:schemeClr val="tx2"/>
              </a:buClr>
              <a:buSzPct val="115000"/>
              <a:buFont typeface="Wingdings" pitchFamily="2" charset="2"/>
              <a:buNone/>
            </a:pPr>
            <a:endParaRPr lang="en-US" altLang="zh-CN" dirty="0" smtClean="0">
              <a:ea typeface="宋体" pitchFamily="2" charset="-122"/>
            </a:endParaRPr>
          </a:p>
          <a:p>
            <a:pPr algn="just">
              <a:lnSpc>
                <a:spcPct val="200000"/>
              </a:lnSpc>
            </a:pPr>
            <a:r>
              <a:rPr lang="en-US" altLang="zh-CN" dirty="0" smtClean="0">
                <a:solidFill>
                  <a:schemeClr val="accent4">
                    <a:lumMod val="50000"/>
                  </a:schemeClr>
                </a:solidFill>
                <a:ea typeface="宋体" pitchFamily="2" charset="-122"/>
              </a:rPr>
              <a:t>Internet of Things refers to the concept that the Internet is no longer just a global network for people to          communicate with one another using computers, but it is also a platform for devices to communicate electronically with the world around them.</a:t>
            </a:r>
          </a:p>
          <a:p>
            <a:pPr>
              <a:lnSpc>
                <a:spcPct val="200000"/>
              </a:lnSpc>
            </a:pPr>
            <a:r>
              <a:rPr lang="en-US" altLang="zh-CN" dirty="0" smtClean="0">
                <a:ea typeface="宋体" pitchFamily="2" charset="-122"/>
              </a:rPr>
              <a:t>						</a:t>
            </a:r>
            <a:r>
              <a:rPr lang="en-US" altLang="zh-CN" dirty="0">
                <a:ea typeface="宋体" pitchFamily="2" charset="-122"/>
              </a:rPr>
              <a:t> </a:t>
            </a:r>
            <a:r>
              <a:rPr lang="en-US" altLang="zh-CN" dirty="0" smtClean="0">
                <a:ea typeface="宋体" pitchFamily="2" charset="-122"/>
              </a:rPr>
              <a:t>                        ------</a:t>
            </a:r>
            <a:r>
              <a:rPr lang="en-US" altLang="zh-CN" sz="1600" b="1" dirty="0" smtClean="0">
                <a:solidFill>
                  <a:srgbClr val="C00000"/>
                </a:solidFill>
                <a:ea typeface="宋体" pitchFamily="2" charset="-122"/>
              </a:rPr>
              <a:t>Center for Data and Innovation</a:t>
            </a:r>
            <a:endParaRPr lang="en-US" sz="1600" b="1" dirty="0">
              <a:solidFill>
                <a:srgbClr val="C00000"/>
              </a:solidFill>
            </a:endParaRPr>
          </a:p>
        </p:txBody>
      </p:sp>
      <p:sp>
        <p:nvSpPr>
          <p:cNvPr id="7" name="TextBox 6"/>
          <p:cNvSpPr txBox="1"/>
          <p:nvPr/>
        </p:nvSpPr>
        <p:spPr>
          <a:xfrm>
            <a:off x="571472" y="1342701"/>
            <a:ext cx="8212932" cy="1465016"/>
          </a:xfrm>
          <a:prstGeom prst="rect">
            <a:avLst/>
          </a:prstGeom>
          <a:noFill/>
          <a:ln>
            <a:noFill/>
          </a:ln>
        </p:spPr>
        <p:txBody>
          <a:bodyPr wrap="square" rtlCol="0">
            <a:spAutoFit/>
          </a:bodyPr>
          <a:lstStyle/>
          <a:p>
            <a:pPr marL="342900" indent="-342900">
              <a:lnSpc>
                <a:spcPct val="200000"/>
              </a:lnSpc>
              <a:spcBef>
                <a:spcPct val="20000"/>
              </a:spcBef>
              <a:buClr>
                <a:schemeClr val="tx2"/>
              </a:buClr>
              <a:buSzPct val="115000"/>
              <a:buFont typeface="Wingdings" pitchFamily="2" charset="2"/>
              <a:buNone/>
            </a:pPr>
            <a:r>
              <a:rPr lang="en-US" altLang="zh-CN" dirty="0" smtClean="0">
                <a:solidFill>
                  <a:schemeClr val="accent4">
                    <a:lumMod val="50000"/>
                  </a:schemeClr>
                </a:solidFill>
                <a:ea typeface="宋体" pitchFamily="2" charset="-122"/>
              </a:rPr>
              <a:t>The Internet of Things, also called The Internet of Objects, refers to a wireless network between objects, usually the network will be wireless and self-configuring, such as household appliances.</a:t>
            </a:r>
          </a:p>
          <a:p>
            <a:pPr marL="342900" indent="-342900">
              <a:lnSpc>
                <a:spcPct val="200000"/>
              </a:lnSpc>
              <a:spcBef>
                <a:spcPct val="20000"/>
              </a:spcBef>
              <a:buClr>
                <a:schemeClr val="tx2"/>
              </a:buClr>
              <a:buSzPct val="115000"/>
              <a:buFont typeface="Wingdings" pitchFamily="2" charset="2"/>
              <a:buNone/>
            </a:pPr>
            <a:r>
              <a:rPr lang="en-US" altLang="zh-CN" dirty="0" smtClean="0">
                <a:ea typeface="宋体" pitchFamily="2" charset="-122"/>
              </a:rPr>
              <a:t>                                                              							------</a:t>
            </a:r>
            <a:r>
              <a:rPr lang="en-US" altLang="zh-CN" sz="1600" b="1" dirty="0" smtClean="0">
                <a:solidFill>
                  <a:srgbClr val="C00000"/>
                </a:solidFill>
                <a:ea typeface="宋体" pitchFamily="2" charset="-122"/>
              </a:rPr>
              <a:t>Wikipedia</a:t>
            </a:r>
            <a:endParaRPr lang="en-US" b="1" dirty="0">
              <a:solidFill>
                <a:srgbClr val="C00000"/>
              </a:solidFill>
            </a:endParaRPr>
          </a:p>
        </p:txBody>
      </p:sp>
      <p:sp>
        <p:nvSpPr>
          <p:cNvPr id="8" name="TextBox 7"/>
          <p:cNvSpPr txBox="1"/>
          <p:nvPr/>
        </p:nvSpPr>
        <p:spPr>
          <a:xfrm>
            <a:off x="6227268" y="842635"/>
            <a:ext cx="2643206" cy="300082"/>
          </a:xfrm>
          <a:prstGeom prst="rect">
            <a:avLst/>
          </a:prstGeom>
          <a:noFill/>
        </p:spPr>
        <p:txBody>
          <a:bodyPr wrap="square" rtlCol="0">
            <a:spAutoFit/>
          </a:bodyPr>
          <a:lstStyle/>
          <a:p>
            <a:r>
              <a:rPr lang="en-US" dirty="0" smtClean="0"/>
              <a:t>“</a:t>
            </a:r>
            <a:r>
              <a:rPr lang="en-US" dirty="0" smtClean="0">
                <a:solidFill>
                  <a:schemeClr val="accent1">
                    <a:lumMod val="50000"/>
                  </a:schemeClr>
                </a:solidFill>
              </a:rPr>
              <a:t>Internet of Everything</a:t>
            </a:r>
            <a:r>
              <a:rPr lang="en-US" dirty="0" smtClean="0"/>
              <a:t>”</a:t>
            </a:r>
          </a:p>
        </p:txBody>
      </p:sp>
      <p:sp>
        <p:nvSpPr>
          <p:cNvPr id="9" name="TextBox 8"/>
          <p:cNvSpPr txBox="1"/>
          <p:nvPr/>
        </p:nvSpPr>
        <p:spPr>
          <a:xfrm>
            <a:off x="398836" y="145917"/>
            <a:ext cx="5580724" cy="492443"/>
          </a:xfrm>
          <a:prstGeom prst="rect">
            <a:avLst/>
          </a:prstGeom>
          <a:noFill/>
        </p:spPr>
        <p:txBody>
          <a:bodyPr wrap="square" rtlCol="0">
            <a:spAutoFit/>
          </a:bodyPr>
          <a:lstStyle/>
          <a:p>
            <a:pPr defTabSz="685783"/>
            <a:r>
              <a:rPr lang="en-US" sz="2600" dirty="0">
                <a:solidFill>
                  <a:srgbClr val="262626"/>
                </a:solidFill>
              </a:rPr>
              <a:t>Internet of </a:t>
            </a:r>
            <a:r>
              <a:rPr lang="en-US" sz="2600" dirty="0" smtClean="0">
                <a:solidFill>
                  <a:srgbClr val="262626"/>
                </a:solidFill>
              </a:rPr>
              <a:t>Things (</a:t>
            </a:r>
            <a:r>
              <a:rPr lang="en-US" sz="2600" dirty="0" err="1" smtClean="0">
                <a:solidFill>
                  <a:srgbClr val="262626"/>
                </a:solidFill>
              </a:rPr>
              <a:t>IoT</a:t>
            </a:r>
            <a:r>
              <a:rPr lang="en-US" sz="2600" dirty="0" smtClean="0">
                <a:solidFill>
                  <a:srgbClr val="262626"/>
                </a:solidFill>
              </a:rPr>
              <a:t>)??</a:t>
            </a:r>
            <a:endParaRPr lang="en-IN" sz="2600" dirty="0">
              <a:solidFill>
                <a:srgbClr val="262626"/>
              </a:solidFill>
            </a:endParaRPr>
          </a:p>
        </p:txBody>
      </p:sp>
    </p:spTree>
    <p:extLst>
      <p:ext uri="{BB962C8B-B14F-4D97-AF65-F5344CB8AC3E}">
        <p14:creationId xmlns:p14="http://schemas.microsoft.com/office/powerpoint/2010/main" val="105648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5351" y="780837"/>
            <a:ext cx="7952199" cy="300082"/>
          </a:xfrm>
          <a:prstGeom prst="rect">
            <a:avLst/>
          </a:prstGeom>
          <a:noFill/>
        </p:spPr>
        <p:txBody>
          <a:bodyPr wrap="square" rtlCol="0">
            <a:spAutoFit/>
          </a:bodyPr>
          <a:lstStyle/>
          <a:p>
            <a:pPr algn="ctr"/>
            <a:r>
              <a:rPr lang="en-US" dirty="0" smtClean="0">
                <a:solidFill>
                  <a:srgbClr val="002060"/>
                </a:solidFill>
                <a:latin typeface="Tahoma" panose="020B0604030504040204" pitchFamily="34" charset="0"/>
                <a:ea typeface="Tahoma" panose="020B0604030504040204" pitchFamily="34" charset="0"/>
                <a:cs typeface="Tahoma" panose="020B0604030504040204" pitchFamily="34" charset="0"/>
              </a:rPr>
              <a:t>An Era where Machines communicate with each other and are self configuring </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6" y="145917"/>
            <a:ext cx="5580724" cy="492443"/>
          </a:xfrm>
          <a:prstGeom prst="rect">
            <a:avLst/>
          </a:prstGeom>
          <a:noFill/>
        </p:spPr>
        <p:txBody>
          <a:bodyPr wrap="square" rtlCol="0">
            <a:spAutoFit/>
          </a:bodyPr>
          <a:lstStyle/>
          <a:p>
            <a:pPr defTabSz="685783"/>
            <a:r>
              <a:rPr lang="en-US" sz="2600" dirty="0">
                <a:solidFill>
                  <a:srgbClr val="262626"/>
                </a:solidFill>
              </a:rPr>
              <a:t>Internet of </a:t>
            </a:r>
            <a:r>
              <a:rPr lang="en-US" sz="2600" dirty="0" smtClean="0">
                <a:solidFill>
                  <a:srgbClr val="262626"/>
                </a:solidFill>
              </a:rPr>
              <a:t>Things (</a:t>
            </a:r>
            <a:r>
              <a:rPr lang="en-US" sz="2600" dirty="0" err="1" smtClean="0">
                <a:solidFill>
                  <a:srgbClr val="262626"/>
                </a:solidFill>
              </a:rPr>
              <a:t>IoT</a:t>
            </a:r>
            <a:r>
              <a:rPr lang="en-US" sz="2600" dirty="0" smtClean="0">
                <a:solidFill>
                  <a:srgbClr val="262626"/>
                </a:solidFill>
              </a:rPr>
              <a:t>)??</a:t>
            </a:r>
            <a:endParaRPr lang="en-IN" sz="2600" dirty="0">
              <a:solidFill>
                <a:srgbClr val="262626"/>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2124" y="1080919"/>
            <a:ext cx="6389526" cy="3769820"/>
          </a:xfrm>
          <a:prstGeom prst="rect">
            <a:avLst/>
          </a:prstGeom>
        </p:spPr>
      </p:pic>
    </p:spTree>
    <p:extLst>
      <p:ext uri="{BB962C8B-B14F-4D97-AF65-F5344CB8AC3E}">
        <p14:creationId xmlns:p14="http://schemas.microsoft.com/office/powerpoint/2010/main" val="832891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87008" y="1202076"/>
            <a:ext cx="6626833" cy="3431569"/>
            <a:chOff x="1054100" y="1752600"/>
            <a:chExt cx="6934200" cy="3886200"/>
          </a:xfrm>
        </p:grpSpPr>
        <p:sp>
          <p:nvSpPr>
            <p:cNvPr id="4" name="AutoShape 3"/>
            <p:cNvSpPr>
              <a:spLocks noChangeArrowheads="1"/>
            </p:cNvSpPr>
            <p:nvPr/>
          </p:nvSpPr>
          <p:spPr bwMode="auto">
            <a:xfrm>
              <a:off x="63119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5" name="AutoShape 4"/>
            <p:cNvSpPr>
              <a:spLocks noChangeArrowheads="1"/>
            </p:cNvSpPr>
            <p:nvPr/>
          </p:nvSpPr>
          <p:spPr bwMode="auto">
            <a:xfrm>
              <a:off x="4559300" y="3048000"/>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6" name="AutoShape 5"/>
            <p:cNvSpPr>
              <a:spLocks noChangeArrowheads="1"/>
            </p:cNvSpPr>
            <p:nvPr/>
          </p:nvSpPr>
          <p:spPr bwMode="auto">
            <a:xfrm>
              <a:off x="2819400" y="3048000"/>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7" name="AutoShape 6"/>
            <p:cNvSpPr>
              <a:spLocks noChangeArrowheads="1"/>
            </p:cNvSpPr>
            <p:nvPr/>
          </p:nvSpPr>
          <p:spPr bwMode="auto">
            <a:xfrm>
              <a:off x="10541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8" name="Group 7"/>
            <p:cNvGrpSpPr>
              <a:grpSpLocks/>
            </p:cNvGrpSpPr>
            <p:nvPr/>
          </p:nvGrpSpPr>
          <p:grpSpPr bwMode="auto">
            <a:xfrm>
              <a:off x="1295400" y="1752600"/>
              <a:ext cx="6095999" cy="990600"/>
              <a:chOff x="624" y="1152"/>
              <a:chExt cx="4080" cy="720"/>
            </a:xfrm>
          </p:grpSpPr>
          <p:sp>
            <p:nvSpPr>
              <p:cNvPr id="17"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endParaRPr lang="zh-CN" altLang="en-US">
                  <a:ea typeface="宋体" pitchFamily="2" charset="-122"/>
                </a:endParaRPr>
              </a:p>
            </p:txBody>
          </p:sp>
          <p:grpSp>
            <p:nvGrpSpPr>
              <p:cNvPr id="18" name="Group 9"/>
              <p:cNvGrpSpPr>
                <a:grpSpLocks/>
              </p:cNvGrpSpPr>
              <p:nvPr/>
            </p:nvGrpSpPr>
            <p:grpSpPr bwMode="auto">
              <a:xfrm>
                <a:off x="1292" y="1296"/>
                <a:ext cx="623" cy="96"/>
                <a:chOff x="2003" y="3439"/>
                <a:chExt cx="468" cy="244"/>
              </a:xfrm>
            </p:grpSpPr>
            <p:sp>
              <p:nvSpPr>
                <p:cNvPr id="32"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3"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4"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endParaRPr lang="zh-CN" altLang="en-US">
                    <a:ea typeface="宋体" pitchFamily="2" charset="-122"/>
                  </a:endParaRPr>
                </a:p>
              </p:txBody>
            </p:sp>
            <p:sp>
              <p:nvSpPr>
                <p:cNvPr id="35"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endParaRPr lang="zh-CN" altLang="en-US">
                    <a:ea typeface="宋体" pitchFamily="2" charset="-122"/>
                  </a:endParaRPr>
                </a:p>
              </p:txBody>
            </p:sp>
          </p:grpSp>
          <p:sp>
            <p:nvSpPr>
              <p:cNvPr id="19"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endParaRPr lang="zh-CN" altLang="en-US">
                  <a:ea typeface="宋体" pitchFamily="2" charset="-122"/>
                </a:endParaRPr>
              </a:p>
            </p:txBody>
          </p:sp>
          <p:grpSp>
            <p:nvGrpSpPr>
              <p:cNvPr id="20" name="Group 15"/>
              <p:cNvGrpSpPr>
                <a:grpSpLocks/>
              </p:cNvGrpSpPr>
              <p:nvPr/>
            </p:nvGrpSpPr>
            <p:grpSpPr bwMode="auto">
              <a:xfrm>
                <a:off x="2444" y="1296"/>
                <a:ext cx="623" cy="96"/>
                <a:chOff x="2003" y="3439"/>
                <a:chExt cx="468" cy="244"/>
              </a:xfrm>
            </p:grpSpPr>
            <p:sp>
              <p:nvSpPr>
                <p:cNvPr id="28"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29"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0"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endParaRPr lang="zh-CN" altLang="en-US">
                    <a:ea typeface="宋体" pitchFamily="2" charset="-122"/>
                  </a:endParaRPr>
                </a:p>
              </p:txBody>
            </p:sp>
            <p:sp>
              <p:nvSpPr>
                <p:cNvPr id="31"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endParaRPr lang="zh-CN" altLang="en-US">
                    <a:ea typeface="宋体" pitchFamily="2" charset="-122"/>
                  </a:endParaRPr>
                </a:p>
              </p:txBody>
            </p:sp>
          </p:grpSp>
          <p:sp>
            <p:nvSpPr>
              <p:cNvPr id="21"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endParaRPr lang="zh-CN" altLang="en-US">
                  <a:ea typeface="宋体" pitchFamily="2" charset="-122"/>
                </a:endParaRPr>
              </a:p>
            </p:txBody>
          </p:sp>
          <p:grpSp>
            <p:nvGrpSpPr>
              <p:cNvPr id="22" name="Group 21"/>
              <p:cNvGrpSpPr>
                <a:grpSpLocks/>
              </p:cNvGrpSpPr>
              <p:nvPr/>
            </p:nvGrpSpPr>
            <p:grpSpPr bwMode="auto">
              <a:xfrm>
                <a:off x="3605" y="1296"/>
                <a:ext cx="817" cy="96"/>
                <a:chOff x="2003" y="3439"/>
                <a:chExt cx="468" cy="244"/>
              </a:xfrm>
            </p:grpSpPr>
            <p:sp>
              <p:nvSpPr>
                <p:cNvPr id="24"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25"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26"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endParaRPr lang="zh-CN" altLang="en-US">
                    <a:ea typeface="宋体" pitchFamily="2" charset="-122"/>
                  </a:endParaRPr>
                </a:p>
              </p:txBody>
            </p:sp>
            <p:sp>
              <p:nvSpPr>
                <p:cNvPr id="27"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endParaRPr lang="zh-CN" altLang="en-US">
                    <a:ea typeface="宋体" pitchFamily="2" charset="-122"/>
                  </a:endParaRPr>
                </a:p>
              </p:txBody>
            </p:sp>
          </p:grpSp>
          <p:sp>
            <p:nvSpPr>
              <p:cNvPr id="23"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endParaRPr lang="zh-CN" altLang="en-US">
                  <a:ea typeface="宋体" pitchFamily="2" charset="-122"/>
                </a:endParaRPr>
              </a:p>
            </p:txBody>
          </p:sp>
        </p:grpSp>
        <p:sp>
          <p:nvSpPr>
            <p:cNvPr id="9" name="Rectangle 27"/>
            <p:cNvSpPr>
              <a:spLocks noChangeArrowheads="1"/>
            </p:cNvSpPr>
            <p:nvPr/>
          </p:nvSpPr>
          <p:spPr bwMode="gray">
            <a:xfrm>
              <a:off x="1547112" y="2071688"/>
              <a:ext cx="512576" cy="314566"/>
            </a:xfrm>
            <a:prstGeom prst="rect">
              <a:avLst/>
            </a:prstGeom>
            <a:noFill/>
            <a:ln w="9525">
              <a:noFill/>
              <a:miter lim="800000"/>
              <a:headEnd/>
              <a:tailEnd/>
            </a:ln>
          </p:spPr>
          <p:txBody>
            <a:bodyPr wrap="none">
              <a:spAutoFit/>
            </a:bodyPr>
            <a:lstStyle/>
            <a:p>
              <a:pPr algn="ctr"/>
              <a:r>
                <a:rPr lang="en-US" altLang="zh-CN" dirty="0">
                  <a:ea typeface="宋体" pitchFamily="2" charset="-122"/>
                </a:rPr>
                <a:t>RFID</a:t>
              </a:r>
            </a:p>
          </p:txBody>
        </p:sp>
        <p:sp>
          <p:nvSpPr>
            <p:cNvPr id="10" name="Rectangle 28"/>
            <p:cNvSpPr>
              <a:spLocks noChangeArrowheads="1"/>
            </p:cNvSpPr>
            <p:nvPr/>
          </p:nvSpPr>
          <p:spPr bwMode="gray">
            <a:xfrm>
              <a:off x="3213437" y="1987542"/>
              <a:ext cx="667706" cy="314566"/>
            </a:xfrm>
            <a:prstGeom prst="rect">
              <a:avLst/>
            </a:prstGeom>
            <a:noFill/>
            <a:ln w="9525">
              <a:noFill/>
              <a:miter lim="800000"/>
              <a:headEnd/>
              <a:tailEnd/>
            </a:ln>
          </p:spPr>
          <p:txBody>
            <a:bodyPr wrap="none">
              <a:spAutoFit/>
            </a:bodyPr>
            <a:lstStyle/>
            <a:p>
              <a:pPr algn="ctr"/>
              <a:r>
                <a:rPr lang="en-US" altLang="zh-CN" dirty="0">
                  <a:ea typeface="宋体" pitchFamily="2" charset="-122"/>
                </a:rPr>
                <a:t>Sensor</a:t>
              </a:r>
            </a:p>
          </p:txBody>
        </p:sp>
        <p:sp>
          <p:nvSpPr>
            <p:cNvPr id="11" name="Rectangle 29"/>
            <p:cNvSpPr>
              <a:spLocks noChangeArrowheads="1"/>
            </p:cNvSpPr>
            <p:nvPr/>
          </p:nvSpPr>
          <p:spPr bwMode="gray">
            <a:xfrm>
              <a:off x="4724915" y="1987542"/>
              <a:ext cx="972149" cy="314566"/>
            </a:xfrm>
            <a:prstGeom prst="rect">
              <a:avLst/>
            </a:prstGeom>
            <a:noFill/>
            <a:ln w="9525">
              <a:noFill/>
              <a:miter lim="800000"/>
              <a:headEnd/>
              <a:tailEnd/>
            </a:ln>
          </p:spPr>
          <p:txBody>
            <a:bodyPr wrap="none">
              <a:spAutoFit/>
            </a:bodyPr>
            <a:lstStyle/>
            <a:p>
              <a:pPr algn="ctr"/>
              <a:r>
                <a:rPr lang="en-US" altLang="zh-CN" dirty="0">
                  <a:ea typeface="宋体" pitchFamily="2" charset="-122"/>
                </a:rPr>
                <a:t>Smart Tech</a:t>
              </a:r>
            </a:p>
          </p:txBody>
        </p:sp>
        <p:sp>
          <p:nvSpPr>
            <p:cNvPr id="12" name="Rectangle 30"/>
            <p:cNvSpPr>
              <a:spLocks noChangeArrowheads="1"/>
            </p:cNvSpPr>
            <p:nvPr/>
          </p:nvSpPr>
          <p:spPr bwMode="gray">
            <a:xfrm>
              <a:off x="6465980" y="1987542"/>
              <a:ext cx="930134" cy="314566"/>
            </a:xfrm>
            <a:prstGeom prst="rect">
              <a:avLst/>
            </a:prstGeom>
            <a:noFill/>
            <a:ln w="9525">
              <a:noFill/>
              <a:miter lim="800000"/>
              <a:headEnd/>
              <a:tailEnd/>
            </a:ln>
          </p:spPr>
          <p:txBody>
            <a:bodyPr wrap="none">
              <a:spAutoFit/>
            </a:bodyPr>
            <a:lstStyle/>
            <a:p>
              <a:pPr algn="ctr"/>
              <a:r>
                <a:rPr lang="en-US" altLang="zh-CN" dirty="0" err="1">
                  <a:ea typeface="宋体" pitchFamily="2" charset="-122"/>
                </a:rPr>
                <a:t>Nano</a:t>
              </a:r>
              <a:r>
                <a:rPr lang="en-US" altLang="zh-CN" dirty="0">
                  <a:ea typeface="宋体" pitchFamily="2" charset="-122"/>
                </a:rPr>
                <a:t> Tech</a:t>
              </a:r>
            </a:p>
          </p:txBody>
        </p:sp>
        <p:sp>
          <p:nvSpPr>
            <p:cNvPr id="13" name="Rectangle 31"/>
            <p:cNvSpPr>
              <a:spLocks noChangeArrowheads="1"/>
            </p:cNvSpPr>
            <p:nvPr/>
          </p:nvSpPr>
          <p:spPr bwMode="auto">
            <a:xfrm>
              <a:off x="1219200" y="3276600"/>
              <a:ext cx="1295400" cy="1200150"/>
            </a:xfrm>
            <a:prstGeom prst="rect">
              <a:avLst/>
            </a:prstGeom>
            <a:noFill/>
            <a:ln w="9525">
              <a:noFill/>
              <a:miter lim="800000"/>
              <a:headEnd/>
              <a:tailEnd/>
            </a:ln>
          </p:spPr>
          <p:txBody>
            <a:bodyPr>
              <a:spAutoFit/>
            </a:bodyPr>
            <a:lstStyle/>
            <a:p>
              <a:r>
                <a:rPr lang="en-US" altLang="zh-CN">
                  <a:ea typeface="宋体" pitchFamily="2" charset="-122"/>
                </a:rPr>
                <a:t>To identify and track the data of things </a:t>
              </a:r>
            </a:p>
          </p:txBody>
        </p:sp>
        <p:sp>
          <p:nvSpPr>
            <p:cNvPr id="14" name="Rectangle 32"/>
            <p:cNvSpPr>
              <a:spLocks noChangeArrowheads="1"/>
            </p:cNvSpPr>
            <p:nvPr/>
          </p:nvSpPr>
          <p:spPr bwMode="auto">
            <a:xfrm>
              <a:off x="2971800" y="3276600"/>
              <a:ext cx="1447800" cy="2308225"/>
            </a:xfrm>
            <a:prstGeom prst="rect">
              <a:avLst/>
            </a:prstGeom>
            <a:noFill/>
            <a:ln w="9525">
              <a:noFill/>
              <a:miter lim="800000"/>
              <a:headEnd/>
              <a:tailEnd/>
            </a:ln>
          </p:spPr>
          <p:txBody>
            <a:bodyPr>
              <a:spAutoFit/>
            </a:bodyPr>
            <a:lstStyle/>
            <a:p>
              <a:r>
                <a:rPr lang="en-US" altLang="zh-CN">
                  <a:ea typeface="宋体" pitchFamily="2" charset="-122"/>
                </a:rPr>
                <a:t>To collect and process the data to detect the changes in the physical status of things</a:t>
              </a:r>
            </a:p>
          </p:txBody>
        </p:sp>
        <p:sp>
          <p:nvSpPr>
            <p:cNvPr id="15" name="Rectangle 33"/>
            <p:cNvSpPr>
              <a:spLocks noChangeArrowheads="1"/>
            </p:cNvSpPr>
            <p:nvPr/>
          </p:nvSpPr>
          <p:spPr bwMode="auto">
            <a:xfrm>
              <a:off x="4572000" y="3276600"/>
              <a:ext cx="1676400" cy="2308225"/>
            </a:xfrm>
            <a:prstGeom prst="rect">
              <a:avLst/>
            </a:prstGeom>
            <a:noFill/>
            <a:ln w="9525">
              <a:noFill/>
              <a:miter lim="800000"/>
              <a:headEnd/>
              <a:tailEnd/>
            </a:ln>
          </p:spPr>
          <p:txBody>
            <a:bodyPr>
              <a:spAutoFit/>
            </a:bodyPr>
            <a:lstStyle/>
            <a:p>
              <a:r>
                <a:rPr lang="en-US" altLang="zh-CN">
                  <a:ea typeface="宋体" pitchFamily="2" charset="-122"/>
                </a:rPr>
                <a:t>To enhance the power of the network by devolving processing capabilities to different part of the network.</a:t>
              </a:r>
            </a:p>
          </p:txBody>
        </p:sp>
        <p:sp>
          <p:nvSpPr>
            <p:cNvPr id="16" name="Rectangle 34"/>
            <p:cNvSpPr>
              <a:spLocks noChangeArrowheads="1"/>
            </p:cNvSpPr>
            <p:nvPr/>
          </p:nvSpPr>
          <p:spPr bwMode="auto">
            <a:xfrm>
              <a:off x="6400800" y="3276600"/>
              <a:ext cx="1524000" cy="2032000"/>
            </a:xfrm>
            <a:prstGeom prst="rect">
              <a:avLst/>
            </a:prstGeom>
            <a:noFill/>
            <a:ln w="9525">
              <a:noFill/>
              <a:miter lim="800000"/>
              <a:headEnd/>
              <a:tailEnd/>
            </a:ln>
          </p:spPr>
          <p:txBody>
            <a:bodyPr>
              <a:spAutoFit/>
            </a:bodyPr>
            <a:lstStyle/>
            <a:p>
              <a:r>
                <a:rPr lang="en-US" altLang="zh-CN">
                  <a:ea typeface="宋体" pitchFamily="2" charset="-122"/>
                </a:rPr>
                <a:t>To make the smaller and smaller things have the ability to connect and interact.</a:t>
              </a:r>
            </a:p>
          </p:txBody>
        </p:sp>
      </p:grpSp>
      <p:sp>
        <p:nvSpPr>
          <p:cNvPr id="36" name="TextBox 35"/>
          <p:cNvSpPr txBox="1"/>
          <p:nvPr/>
        </p:nvSpPr>
        <p:spPr>
          <a:xfrm>
            <a:off x="398836" y="145917"/>
            <a:ext cx="5580724" cy="492443"/>
          </a:xfrm>
          <a:prstGeom prst="rect">
            <a:avLst/>
          </a:prstGeom>
          <a:noFill/>
        </p:spPr>
        <p:txBody>
          <a:bodyPr wrap="square" rtlCol="0">
            <a:spAutoFit/>
          </a:bodyPr>
          <a:lstStyle/>
          <a:p>
            <a:pPr defTabSz="685783"/>
            <a:r>
              <a:rPr lang="en-US" sz="2600" dirty="0" smtClean="0">
                <a:solidFill>
                  <a:srgbClr val="262626"/>
                </a:solidFill>
              </a:rPr>
              <a:t>Core Components</a:t>
            </a:r>
            <a:endParaRPr lang="en-US" sz="2600" dirty="0">
              <a:solidFill>
                <a:srgbClr val="262626"/>
              </a:solidFill>
            </a:endParaRPr>
          </a:p>
        </p:txBody>
      </p:sp>
    </p:spTree>
    <p:extLst>
      <p:ext uri="{BB962C8B-B14F-4D97-AF65-F5344CB8AC3E}">
        <p14:creationId xmlns:p14="http://schemas.microsoft.com/office/powerpoint/2010/main" val="242782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951379" y="780837"/>
            <a:ext cx="6661771" cy="4238092"/>
            <a:chOff x="982202" y="1313196"/>
            <a:chExt cx="6790820" cy="4805065"/>
          </a:xfrm>
        </p:grpSpPr>
        <p:sp>
          <p:nvSpPr>
            <p:cNvPr id="2" name="Freeform 3"/>
            <p:cNvSpPr>
              <a:spLocks/>
            </p:cNvSpPr>
            <p:nvPr/>
          </p:nvSpPr>
          <p:spPr bwMode="gray">
            <a:xfrm>
              <a:off x="3634994" y="4294521"/>
              <a:ext cx="2466975" cy="771525"/>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00CCFF"/>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Freeform 4"/>
            <p:cNvSpPr>
              <a:spLocks/>
            </p:cNvSpPr>
            <p:nvPr/>
          </p:nvSpPr>
          <p:spPr bwMode="gray">
            <a:xfrm rot="3600000">
              <a:off x="2457069" y="4038934"/>
              <a:ext cx="2465387" cy="769938"/>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336699"/>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 name="Freeform 5"/>
            <p:cNvSpPr>
              <a:spLocks/>
            </p:cNvSpPr>
            <p:nvPr/>
          </p:nvSpPr>
          <p:spPr bwMode="gray">
            <a:xfrm rot="7200000">
              <a:off x="2128457" y="2738771"/>
              <a:ext cx="2465388" cy="769937"/>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0066CC"/>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Freeform 6"/>
            <p:cNvSpPr>
              <a:spLocks/>
            </p:cNvSpPr>
            <p:nvPr/>
          </p:nvSpPr>
          <p:spPr bwMode="gray">
            <a:xfrm rot="10800000">
              <a:off x="2752344" y="1865646"/>
              <a:ext cx="2466975" cy="769938"/>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0099CC"/>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7"/>
            <p:cNvSpPr>
              <a:spLocks/>
            </p:cNvSpPr>
            <p:nvPr/>
          </p:nvSpPr>
          <p:spPr bwMode="gray">
            <a:xfrm rot="14400000">
              <a:off x="4003294" y="2160921"/>
              <a:ext cx="2465388" cy="769938"/>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6699FF"/>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8"/>
            <p:cNvSpPr>
              <a:spLocks/>
            </p:cNvSpPr>
            <p:nvPr/>
          </p:nvSpPr>
          <p:spPr bwMode="gray">
            <a:xfrm rot="18000000">
              <a:off x="4333494" y="3375359"/>
              <a:ext cx="2466975" cy="771525"/>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666699"/>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Oval 10"/>
            <p:cNvSpPr>
              <a:spLocks noChangeArrowheads="1"/>
            </p:cNvSpPr>
            <p:nvPr/>
          </p:nvSpPr>
          <p:spPr bwMode="gray">
            <a:xfrm>
              <a:off x="3419094" y="2456196"/>
              <a:ext cx="2057400" cy="2057400"/>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en-US"/>
            </a:p>
          </p:txBody>
        </p:sp>
        <p:sp>
          <p:nvSpPr>
            <p:cNvPr id="9" name="Text Box 14"/>
            <p:cNvSpPr txBox="1">
              <a:spLocks noChangeArrowheads="1"/>
            </p:cNvSpPr>
            <p:nvPr/>
          </p:nvSpPr>
          <p:spPr bwMode="auto">
            <a:xfrm>
              <a:off x="982202" y="2315057"/>
              <a:ext cx="18020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smtClean="0"/>
                <a:t>Education</a:t>
              </a:r>
              <a:endParaRPr lang="en-US" sz="2400" b="1" dirty="0"/>
            </a:p>
          </p:txBody>
        </p:sp>
        <p:sp>
          <p:nvSpPr>
            <p:cNvPr id="10" name="Text Box 15"/>
            <p:cNvSpPr txBox="1">
              <a:spLocks noChangeArrowheads="1"/>
            </p:cNvSpPr>
            <p:nvPr/>
          </p:nvSpPr>
          <p:spPr bwMode="auto">
            <a:xfrm>
              <a:off x="1671886" y="4129975"/>
              <a:ext cx="9861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t>Food</a:t>
              </a:r>
            </a:p>
          </p:txBody>
        </p:sp>
        <p:sp>
          <p:nvSpPr>
            <p:cNvPr id="11" name="Text Box 17"/>
            <p:cNvSpPr txBox="1">
              <a:spLocks noChangeArrowheads="1"/>
            </p:cNvSpPr>
            <p:nvPr/>
          </p:nvSpPr>
          <p:spPr bwMode="auto">
            <a:xfrm>
              <a:off x="5318342" y="1398255"/>
              <a:ext cx="24441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400" b="1" dirty="0" smtClean="0"/>
                <a:t>Management</a:t>
              </a:r>
            </a:p>
          </p:txBody>
        </p:sp>
        <p:sp>
          <p:nvSpPr>
            <p:cNvPr id="12" name="Text Box 18"/>
            <p:cNvSpPr txBox="1">
              <a:spLocks noChangeArrowheads="1"/>
            </p:cNvSpPr>
            <p:nvPr/>
          </p:nvSpPr>
          <p:spPr bwMode="gray">
            <a:xfrm>
              <a:off x="3481646" y="2975309"/>
              <a:ext cx="2006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91440">
              <a:spAutoFit/>
            </a:bodyPr>
            <a:lstStyle/>
            <a:p>
              <a:pPr algn="ctr" eaLnBrk="0" hangingPunct="0"/>
              <a:r>
                <a:rPr lang="en-US" sz="2400" b="1" dirty="0" err="1" smtClean="0">
                  <a:solidFill>
                    <a:srgbClr val="00B0F0"/>
                  </a:solidFill>
                  <a:effectLst>
                    <a:outerShdw blurRad="38100" dist="38100" dir="2700000" algn="tl">
                      <a:srgbClr val="C0C0C0"/>
                    </a:outerShdw>
                  </a:effectLst>
                </a:rPr>
                <a:t>IoT</a:t>
              </a:r>
              <a:r>
                <a:rPr lang="en-US" sz="2400" b="1" dirty="0" smtClean="0">
                  <a:solidFill>
                    <a:srgbClr val="00B0F0"/>
                  </a:solidFill>
                  <a:effectLst>
                    <a:outerShdw blurRad="38100" dist="38100" dir="2700000" algn="tl">
                      <a:srgbClr val="C0C0C0"/>
                    </a:outerShdw>
                  </a:effectLst>
                </a:rPr>
                <a:t> Applications</a:t>
              </a:r>
              <a:endParaRPr lang="en-US" sz="2400" b="1" dirty="0">
                <a:solidFill>
                  <a:srgbClr val="00B0F0"/>
                </a:solidFill>
                <a:effectLst>
                  <a:outerShdw blurRad="38100" dist="38100" dir="2700000" algn="tl">
                    <a:srgbClr val="C0C0C0"/>
                  </a:outerShdw>
                </a:effectLst>
              </a:endParaRPr>
            </a:p>
          </p:txBody>
        </p:sp>
        <p:sp>
          <p:nvSpPr>
            <p:cNvPr id="13" name="Text Box 17"/>
            <p:cNvSpPr txBox="1">
              <a:spLocks noChangeArrowheads="1"/>
            </p:cNvSpPr>
            <p:nvPr/>
          </p:nvSpPr>
          <p:spPr bwMode="auto">
            <a:xfrm>
              <a:off x="6493225" y="2696447"/>
              <a:ext cx="11256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b="1" dirty="0"/>
                <a:t>Retail</a:t>
              </a:r>
            </a:p>
          </p:txBody>
        </p:sp>
        <p:sp>
          <p:nvSpPr>
            <p:cNvPr id="14" name="Text Box 17"/>
            <p:cNvSpPr txBox="1">
              <a:spLocks noChangeArrowheads="1"/>
            </p:cNvSpPr>
            <p:nvPr/>
          </p:nvSpPr>
          <p:spPr bwMode="auto">
            <a:xfrm>
              <a:off x="6185728" y="4142716"/>
              <a:ext cx="15872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b="1" dirty="0" smtClean="0"/>
                <a:t>Logistics</a:t>
              </a:r>
              <a:endParaRPr lang="en-US" sz="2400" b="1" dirty="0"/>
            </a:p>
          </p:txBody>
        </p:sp>
        <p:sp>
          <p:nvSpPr>
            <p:cNvPr id="15" name="Text Box 15"/>
            <p:cNvSpPr txBox="1">
              <a:spLocks noChangeArrowheads="1"/>
            </p:cNvSpPr>
            <p:nvPr/>
          </p:nvSpPr>
          <p:spPr bwMode="auto">
            <a:xfrm>
              <a:off x="3301242" y="5656596"/>
              <a:ext cx="26324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smtClean="0"/>
                <a:t>Pharmaceuticals</a:t>
              </a:r>
              <a:endParaRPr lang="en-US" sz="2400" b="1" dirty="0"/>
            </a:p>
          </p:txBody>
        </p:sp>
      </p:grpSp>
      <p:sp>
        <p:nvSpPr>
          <p:cNvPr id="17" name="TextBox 16"/>
          <p:cNvSpPr txBox="1"/>
          <p:nvPr/>
        </p:nvSpPr>
        <p:spPr>
          <a:xfrm>
            <a:off x="398836" y="145917"/>
            <a:ext cx="5580724" cy="492443"/>
          </a:xfrm>
          <a:prstGeom prst="rect">
            <a:avLst/>
          </a:prstGeom>
          <a:noFill/>
        </p:spPr>
        <p:txBody>
          <a:bodyPr wrap="square" rtlCol="0">
            <a:spAutoFit/>
          </a:bodyPr>
          <a:lstStyle/>
          <a:p>
            <a:pPr defTabSz="685783"/>
            <a:r>
              <a:rPr lang="en-US" sz="2600" dirty="0" smtClean="0">
                <a:solidFill>
                  <a:srgbClr val="262626"/>
                </a:solidFill>
              </a:rPr>
              <a:t>Application</a:t>
            </a:r>
            <a:endParaRPr lang="en-US" sz="2600" dirty="0">
              <a:solidFill>
                <a:srgbClr val="262626"/>
              </a:solidFill>
            </a:endParaRPr>
          </a:p>
        </p:txBody>
      </p:sp>
    </p:spTree>
    <p:extLst>
      <p:ext uri="{BB962C8B-B14F-4D97-AF65-F5344CB8AC3E}">
        <p14:creationId xmlns:p14="http://schemas.microsoft.com/office/powerpoint/2010/main" val="89778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676" y="2712381"/>
            <a:ext cx="4274050" cy="1373453"/>
          </a:xfrm>
          <a:prstGeom prst="rect">
            <a:avLst/>
          </a:prstGeom>
          <a:noFill/>
        </p:spPr>
        <p:txBody>
          <a:bodyPr wrap="square" rtlCol="0">
            <a:spAutoFit/>
          </a:bodyPr>
          <a:lstStyle/>
          <a:p>
            <a:pPr algn="ctr">
              <a:lnSpc>
                <a:spcPct val="150000"/>
              </a:lnSpc>
            </a:pPr>
            <a:r>
              <a:rPr lang="en-US" dirty="0" smtClean="0">
                <a:latin typeface="Tahoma" panose="020B0604030504040204" pitchFamily="34" charset="0"/>
                <a:ea typeface="Tahoma" panose="020B0604030504040204" pitchFamily="34" charset="0"/>
                <a:cs typeface="Tahoma" panose="020B0604030504040204" pitchFamily="34" charset="0"/>
              </a:rPr>
              <a:t>There is too much of the </a:t>
            </a:r>
            <a:r>
              <a:rPr lang="en-US" sz="1800" dirty="0" smtClean="0">
                <a:latin typeface="Tahoma" panose="020B0604030504040204" pitchFamily="34" charset="0"/>
                <a:ea typeface="Tahoma" panose="020B0604030504040204" pitchFamily="34" charset="0"/>
                <a:cs typeface="Tahoma" panose="020B0604030504040204" pitchFamily="34" charset="0"/>
              </a:rPr>
              <a:t>data </a:t>
            </a:r>
            <a:r>
              <a:rPr lang="en-US" dirty="0" smtClean="0">
                <a:latin typeface="Tahoma" panose="020B0604030504040204" pitchFamily="34" charset="0"/>
                <a:ea typeface="Tahoma" panose="020B0604030504040204" pitchFamily="34" charset="0"/>
                <a:cs typeface="Tahoma" panose="020B0604030504040204" pitchFamily="34" charset="0"/>
              </a:rPr>
              <a:t>we may get from </a:t>
            </a:r>
            <a:r>
              <a:rPr lang="en-US" dirty="0" err="1" smtClean="0">
                <a:latin typeface="Tahoma" panose="020B0604030504040204" pitchFamily="34" charset="0"/>
                <a:ea typeface="Tahoma" panose="020B0604030504040204" pitchFamily="34" charset="0"/>
                <a:cs typeface="Tahoma" panose="020B0604030504040204" pitchFamily="34" charset="0"/>
              </a:rPr>
              <a:t>IoT</a:t>
            </a:r>
            <a:r>
              <a:rPr lang="en-US" dirty="0" smtClean="0">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US" dirty="0" smtClean="0">
                <a:latin typeface="Tahoma" panose="020B0604030504040204" pitchFamily="34" charset="0"/>
                <a:ea typeface="Tahoma" panose="020B0604030504040204" pitchFamily="34" charset="0"/>
                <a:cs typeface="Tahoma" panose="020B0604030504040204" pitchFamily="34" charset="0"/>
              </a:rPr>
              <a:t>We know we can keep them all in Hadoop </a:t>
            </a:r>
            <a:r>
              <a:rPr lang="en-US" sz="2400" dirty="0" smtClean="0">
                <a:latin typeface="Tahoma" panose="020B0604030504040204" pitchFamily="34" charset="0"/>
                <a:ea typeface="Tahoma" panose="020B0604030504040204" pitchFamily="34" charset="0"/>
                <a:cs typeface="Tahoma" panose="020B0604030504040204" pitchFamily="34" charset="0"/>
              </a:rPr>
              <a:t>But </a:t>
            </a:r>
            <a:r>
              <a:rPr lang="en-US" dirty="0" smtClean="0">
                <a:latin typeface="Tahoma" panose="020B0604030504040204" pitchFamily="34" charset="0"/>
                <a:ea typeface="Tahoma" panose="020B0604030504040204" pitchFamily="34" charset="0"/>
                <a:cs typeface="Tahoma" panose="020B0604030504040204" pitchFamily="34" charset="0"/>
              </a:rPr>
              <a:t>What do we do with that ???</a:t>
            </a: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6" name="Group 5"/>
          <p:cNvGrpSpPr/>
          <p:nvPr/>
        </p:nvGrpSpPr>
        <p:grpSpPr>
          <a:xfrm>
            <a:off x="1136976" y="1487831"/>
            <a:ext cx="2939042" cy="914400"/>
            <a:chOff x="1136976" y="1765229"/>
            <a:chExt cx="2939042" cy="91440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976" y="1765229"/>
              <a:ext cx="2791206" cy="914400"/>
            </a:xfrm>
            <a:prstGeom prst="rect">
              <a:avLst/>
            </a:prstGeom>
          </p:spPr>
        </p:pic>
        <p:pic>
          <p:nvPicPr>
            <p:cNvPr id="5" name="Picture 4"/>
            <p:cNvPicPr>
              <a:picLocks noChangeAspect="1"/>
            </p:cNvPicPr>
            <p:nvPr/>
          </p:nvPicPr>
          <p:blipFill>
            <a:blip r:embed="rId3"/>
            <a:stretch>
              <a:fillRect/>
            </a:stretch>
          </p:blipFill>
          <p:spPr>
            <a:xfrm>
              <a:off x="3799793" y="2064249"/>
              <a:ext cx="276225" cy="209550"/>
            </a:xfrm>
            <a:prstGeom prst="rect">
              <a:avLst/>
            </a:prstGeom>
          </p:spPr>
        </p:pic>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3890" y="1272075"/>
            <a:ext cx="4213725" cy="2896936"/>
          </a:xfrm>
          <a:prstGeom prst="rect">
            <a:avLst/>
          </a:prstGeom>
        </p:spPr>
      </p:pic>
    </p:spTree>
    <p:extLst>
      <p:ext uri="{BB962C8B-B14F-4D97-AF65-F5344CB8AC3E}">
        <p14:creationId xmlns:p14="http://schemas.microsoft.com/office/powerpoint/2010/main" val="509393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215" y="1729747"/>
            <a:ext cx="4572000" cy="507831"/>
          </a:xfrm>
          <a:prstGeom prst="rect">
            <a:avLst/>
          </a:prstGeom>
        </p:spPr>
        <p:txBody>
          <a:bodyPr>
            <a:spAutoFit/>
          </a:bodyPr>
          <a:lstStyle/>
          <a:p>
            <a:pPr algn="ctr"/>
            <a:r>
              <a:rPr lang="en-US" dirty="0">
                <a:solidFill>
                  <a:srgbClr val="000000"/>
                </a:solidFill>
                <a:latin typeface="museo-sans"/>
              </a:rPr>
              <a:t>In the year 2020, technical expertise will no longer be the sole province of the IT department.</a:t>
            </a:r>
            <a:endParaRPr lang="en-US" dirty="0"/>
          </a:p>
        </p:txBody>
      </p:sp>
      <p:sp>
        <p:nvSpPr>
          <p:cNvPr id="4" name="Rectangle 3"/>
          <p:cNvSpPr/>
          <p:nvPr/>
        </p:nvSpPr>
        <p:spPr>
          <a:xfrm>
            <a:off x="570215" y="3298005"/>
            <a:ext cx="4572000" cy="715581"/>
          </a:xfrm>
          <a:prstGeom prst="rect">
            <a:avLst/>
          </a:prstGeom>
        </p:spPr>
        <p:txBody>
          <a:bodyPr>
            <a:spAutoFit/>
          </a:bodyPr>
          <a:lstStyle/>
          <a:p>
            <a:pPr algn="ctr"/>
            <a:r>
              <a:rPr lang="en-US" dirty="0">
                <a:solidFill>
                  <a:srgbClr val="000000"/>
                </a:solidFill>
                <a:latin typeface="museo-sans"/>
              </a:rPr>
              <a:t>IT experts say that the most sought-after IT-related skills will be those that involve the ability to mine overwhelming amounts of data</a:t>
            </a:r>
            <a:endParaRPr lang="en-US" dirty="0"/>
          </a:p>
        </p:txBody>
      </p:sp>
      <p:grpSp>
        <p:nvGrpSpPr>
          <p:cNvPr id="13" name="Group 12"/>
          <p:cNvGrpSpPr/>
          <p:nvPr/>
        </p:nvGrpSpPr>
        <p:grpSpPr>
          <a:xfrm>
            <a:off x="5567365" y="711298"/>
            <a:ext cx="3325896" cy="4290745"/>
            <a:chOff x="5583298" y="711298"/>
            <a:chExt cx="3321867" cy="4290745"/>
          </a:xfrm>
          <a:solidFill>
            <a:srgbClr val="C00000"/>
          </a:solidFill>
        </p:grpSpPr>
        <p:pic>
          <p:nvPicPr>
            <p:cNvPr id="17410" name="Picture 4"/>
            <p:cNvPicPr>
              <a:picLocks noChangeAspect="1" noChangeArrowheads="1"/>
            </p:cNvPicPr>
            <p:nvPr/>
          </p:nvPicPr>
          <p:blipFill>
            <a:blip r:embed="rId3"/>
            <a:srcRect/>
            <a:stretch>
              <a:fillRect/>
            </a:stretch>
          </p:blipFill>
          <p:spPr bwMode="auto">
            <a:xfrm>
              <a:off x="5583298" y="711298"/>
              <a:ext cx="3321867" cy="4290745"/>
            </a:xfrm>
            <a:prstGeom prst="rect">
              <a:avLst/>
            </a:prstGeom>
            <a:grpFill/>
            <a:ln w="9525">
              <a:noFill/>
              <a:miter lim="800000"/>
              <a:headEnd/>
              <a:tailEnd/>
            </a:ln>
          </p:spPr>
        </p:pic>
        <p:cxnSp>
          <p:nvCxnSpPr>
            <p:cNvPr id="8" name="Straight Connector 7"/>
            <p:cNvCxnSpPr/>
            <p:nvPr/>
          </p:nvCxnSpPr>
          <p:spPr>
            <a:xfrm flipH="1">
              <a:off x="5699872" y="2593850"/>
              <a:ext cx="4720" cy="708917"/>
            </a:xfrm>
            <a:prstGeom prst="line">
              <a:avLst/>
            </a:prstGeom>
            <a:grpFill/>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695119" y="3298005"/>
              <a:ext cx="1531800" cy="0"/>
            </a:xfrm>
            <a:prstGeom prst="line">
              <a:avLst/>
            </a:prstGeom>
            <a:grpFill/>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20536" y="2600993"/>
              <a:ext cx="2381" cy="708917"/>
            </a:xfrm>
            <a:prstGeom prst="line">
              <a:avLst/>
            </a:prstGeom>
            <a:grpFill/>
            <a:ln w="2857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p:cNvCxnSpPr/>
          <p:nvPr/>
        </p:nvCxnSpPr>
        <p:spPr>
          <a:xfrm flipV="1">
            <a:off x="5684081" y="2600993"/>
            <a:ext cx="1528899" cy="4100"/>
          </a:xfrm>
          <a:prstGeom prst="line">
            <a:avLst/>
          </a:prstGeom>
          <a:solidFill>
            <a:srgbClr val="C00000"/>
          </a:solidFill>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98836" y="145917"/>
            <a:ext cx="5467708" cy="369332"/>
          </a:xfrm>
          <a:prstGeom prst="rect">
            <a:avLst/>
          </a:prstGeom>
          <a:noFill/>
        </p:spPr>
        <p:txBody>
          <a:bodyPr wrap="square" rtlCol="0">
            <a:spAutoFit/>
          </a:bodyPr>
          <a:lstStyle/>
          <a:p>
            <a:pPr defTabSz="685783"/>
            <a:r>
              <a:rPr lang="en-US" sz="1800" dirty="0" smtClean="0">
                <a:solidFill>
                  <a:srgbClr val="262626"/>
                </a:solidFill>
              </a:rPr>
              <a:t>Why you should waste your one hour in this webinar</a:t>
            </a:r>
            <a:endParaRPr lang="en-IN" sz="1800" dirty="0">
              <a:solidFill>
                <a:srgbClr val="262626"/>
              </a:solidFill>
            </a:endParaRPr>
          </a:p>
        </p:txBody>
      </p:sp>
      <p:cxnSp>
        <p:nvCxnSpPr>
          <p:cNvPr id="41" name="Straight Connector 40"/>
          <p:cNvCxnSpPr/>
          <p:nvPr/>
        </p:nvCxnSpPr>
        <p:spPr>
          <a:xfrm>
            <a:off x="5866544" y="4581525"/>
            <a:ext cx="65808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57244" y="4667250"/>
            <a:ext cx="65808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1139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2941"/>
          <a:stretch/>
        </p:blipFill>
        <p:spPr>
          <a:xfrm>
            <a:off x="1095909" y="934947"/>
            <a:ext cx="6962396" cy="2774024"/>
          </a:xfrm>
          <a:prstGeom prst="rect">
            <a:avLst/>
          </a:prstGeom>
        </p:spPr>
      </p:pic>
      <p:sp>
        <p:nvSpPr>
          <p:cNvPr id="4" name="TextBox 3"/>
          <p:cNvSpPr txBox="1"/>
          <p:nvPr/>
        </p:nvSpPr>
        <p:spPr>
          <a:xfrm>
            <a:off x="398836" y="145917"/>
            <a:ext cx="6279366" cy="492443"/>
          </a:xfrm>
          <a:prstGeom prst="rect">
            <a:avLst/>
          </a:prstGeom>
          <a:noFill/>
        </p:spPr>
        <p:txBody>
          <a:bodyPr wrap="square" rtlCol="0">
            <a:spAutoFit/>
          </a:bodyPr>
          <a:lstStyle/>
          <a:p>
            <a:pPr defTabSz="685783"/>
            <a:r>
              <a:rPr lang="en-US" sz="2600" dirty="0" smtClean="0">
                <a:solidFill>
                  <a:srgbClr val="262626"/>
                </a:solidFill>
              </a:rPr>
              <a:t>We Dig the data and Analyze</a:t>
            </a:r>
            <a:endParaRPr lang="en-IN" sz="2600" dirty="0">
              <a:solidFill>
                <a:srgbClr val="262626"/>
              </a:solidFill>
            </a:endParaRPr>
          </a:p>
        </p:txBody>
      </p:sp>
      <p:sp>
        <p:nvSpPr>
          <p:cNvPr id="2" name="TextBox 1"/>
          <p:cNvSpPr txBox="1"/>
          <p:nvPr/>
        </p:nvSpPr>
        <p:spPr>
          <a:xfrm>
            <a:off x="1095909" y="3855517"/>
            <a:ext cx="6962396" cy="830997"/>
          </a:xfrm>
          <a:prstGeom prst="rect">
            <a:avLst/>
          </a:prstGeom>
          <a:noFill/>
        </p:spPr>
        <p:txBody>
          <a:bodyPr wrap="square" rtlCol="0">
            <a:spAutoFit/>
          </a:bodyPr>
          <a:lstStyle/>
          <a:p>
            <a:pPr algn="ctr"/>
            <a:r>
              <a:rPr lang="en-US" sz="1600" dirty="0" smtClean="0">
                <a:solidFill>
                  <a:srgbClr val="002060"/>
                </a:solidFill>
                <a:latin typeface="Tahoma" panose="020B0604030504040204" pitchFamily="34" charset="0"/>
                <a:ea typeface="Tahoma" panose="020B0604030504040204" pitchFamily="34" charset="0"/>
                <a:cs typeface="Tahoma" panose="020B0604030504040204" pitchFamily="34" charset="0"/>
              </a:rPr>
              <a:t>We can have a network of connected devices where the real time events and streams coming from the various devices are analyzed and as per the outcome other connected devices adapt accordingly</a:t>
            </a:r>
            <a:endPar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9983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57546" y="852755"/>
            <a:ext cx="7715892" cy="4189288"/>
            <a:chOff x="228600" y="1524000"/>
            <a:chExt cx="8666408" cy="4648200"/>
          </a:xfrm>
        </p:grpSpPr>
        <p:sp>
          <p:nvSpPr>
            <p:cNvPr id="2" name="Content Placeholder 2"/>
            <p:cNvSpPr txBox="1">
              <a:spLocks/>
            </p:cNvSpPr>
            <p:nvPr/>
          </p:nvSpPr>
          <p:spPr>
            <a:xfrm>
              <a:off x="228600" y="2750669"/>
              <a:ext cx="3428999" cy="2359152"/>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b="0" i="0" u="none" strike="noStrike" kern="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Retail:</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b="0" i="0" u="none" strike="noStrike" kern="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Intelligent shopping</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b="0" i="0" u="none" strike="noStrike" kern="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Bar code in retail</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b="0" i="0" u="none" strike="noStrike" kern="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Electronic tags</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b="0" i="0" u="none" strike="noStrike" kern="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a:t>
              </a:r>
            </a:p>
            <a:p>
              <a:pPr marL="274320" marR="0" lvl="1" indent="0" algn="l" defTabSz="914400" rtl="0" eaLnBrk="1" fontAlgn="base" latinLnBrk="0" hangingPunct="1">
                <a:lnSpc>
                  <a:spcPct val="100000"/>
                </a:lnSpc>
                <a:spcBef>
                  <a:spcPct val="20000"/>
                </a:spcBef>
                <a:spcAft>
                  <a:spcPct val="0"/>
                </a:spcAft>
                <a:buClrTx/>
                <a:buSzTx/>
                <a:buFontTx/>
                <a:buNone/>
                <a:tabLst/>
                <a:defRPr/>
              </a:pPr>
              <a:endParaRPr kumimoji="0" lang="en-US" b="0" i="0" u="none" strike="noStrike" kern="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b="0" i="0" u="none" strike="noStrike" kern="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b="0" i="0" u="none" strike="noStrike" kern="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524000"/>
              <a:ext cx="5237408"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TextBox 4"/>
          <p:cNvSpPr txBox="1"/>
          <p:nvPr/>
        </p:nvSpPr>
        <p:spPr>
          <a:xfrm>
            <a:off x="398836" y="145917"/>
            <a:ext cx="6279366" cy="492443"/>
          </a:xfrm>
          <a:prstGeom prst="rect">
            <a:avLst/>
          </a:prstGeom>
          <a:noFill/>
        </p:spPr>
        <p:txBody>
          <a:bodyPr wrap="square" rtlCol="0">
            <a:spAutoFit/>
          </a:bodyPr>
          <a:lstStyle/>
          <a:p>
            <a:pPr defTabSz="685783"/>
            <a:r>
              <a:rPr lang="en-US" sz="2600" dirty="0" smtClean="0">
                <a:solidFill>
                  <a:srgbClr val="262626"/>
                </a:solidFill>
              </a:rPr>
              <a:t>Application : Retail</a:t>
            </a:r>
            <a:endParaRPr lang="en-IN" sz="2600" dirty="0">
              <a:solidFill>
                <a:srgbClr val="262626"/>
              </a:solidFill>
            </a:endParaRPr>
          </a:p>
        </p:txBody>
      </p:sp>
    </p:spTree>
    <p:extLst>
      <p:ext uri="{BB962C8B-B14F-4D97-AF65-F5344CB8AC3E}">
        <p14:creationId xmlns:p14="http://schemas.microsoft.com/office/powerpoint/2010/main" val="478581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4746" y="1141193"/>
            <a:ext cx="7762806" cy="3752163"/>
            <a:chOff x="476646" y="1752600"/>
            <a:chExt cx="8448279" cy="4286250"/>
          </a:xfrm>
        </p:grpSpPr>
        <p:sp>
          <p:nvSpPr>
            <p:cNvPr id="2" name="Content Placeholder 2"/>
            <p:cNvSpPr txBox="1">
              <a:spLocks/>
            </p:cNvSpPr>
            <p:nvPr/>
          </p:nvSpPr>
          <p:spPr>
            <a:xfrm>
              <a:off x="476646" y="2009935"/>
              <a:ext cx="4309872" cy="2976693"/>
            </a:xfrm>
            <a:prstGeom prst="rect">
              <a:avLst/>
            </a:prstGeom>
          </p:spPr>
          <p:txBody>
            <a:bodyPr>
              <a:noAutofit/>
            </a:bodyPr>
            <a:lst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sz="1350" dirty="0" smtClean="0">
                  <a:latin typeface="Tahoma" panose="020B0604030504040204" pitchFamily="34" charset="0"/>
                  <a:ea typeface="Tahoma" panose="020B0604030504040204" pitchFamily="34" charset="0"/>
                  <a:cs typeface="Tahoma" panose="020B0604030504040204" pitchFamily="34" charset="0"/>
                </a:rPr>
                <a:t>Pharmaceuticals :</a:t>
              </a:r>
            </a:p>
            <a:p>
              <a:pPr marL="617220" lvl="1" indent="-342900">
                <a:lnSpc>
                  <a:spcPct val="200000"/>
                </a:lnSpc>
              </a:pPr>
              <a:r>
                <a:rPr lang="en-US" sz="1350" dirty="0" smtClean="0">
                  <a:latin typeface="Tahoma" panose="020B0604030504040204" pitchFamily="34" charset="0"/>
                  <a:ea typeface="Tahoma" panose="020B0604030504040204" pitchFamily="34" charset="0"/>
                  <a:cs typeface="Tahoma" panose="020B0604030504040204" pitchFamily="34" charset="0"/>
                </a:rPr>
                <a:t>Intelligent tags for drugs</a:t>
              </a:r>
            </a:p>
            <a:p>
              <a:pPr marL="617220" lvl="1" indent="-342900">
                <a:lnSpc>
                  <a:spcPct val="200000"/>
                </a:lnSpc>
              </a:pPr>
              <a:r>
                <a:rPr lang="en-US" sz="1350" dirty="0" smtClean="0">
                  <a:latin typeface="Tahoma" panose="020B0604030504040204" pitchFamily="34" charset="0"/>
                  <a:ea typeface="Tahoma" panose="020B0604030504040204" pitchFamily="34" charset="0"/>
                  <a:cs typeface="Tahoma" panose="020B0604030504040204" pitchFamily="34" charset="0"/>
                </a:rPr>
                <a:t>Drug usage tracking</a:t>
              </a:r>
            </a:p>
            <a:p>
              <a:pPr marL="617220" lvl="1" indent="-342900">
                <a:lnSpc>
                  <a:spcPct val="200000"/>
                </a:lnSpc>
              </a:pPr>
              <a:r>
                <a:rPr lang="en-US" sz="1350" dirty="0" smtClean="0">
                  <a:latin typeface="Tahoma" panose="020B0604030504040204" pitchFamily="34" charset="0"/>
                  <a:ea typeface="Tahoma" panose="020B0604030504040204" pitchFamily="34" charset="0"/>
                  <a:cs typeface="Tahoma" panose="020B0604030504040204" pitchFamily="34" charset="0"/>
                </a:rPr>
                <a:t>Pharma. Product websites</a:t>
              </a:r>
            </a:p>
            <a:p>
              <a:pPr marL="274320" lvl="1" indent="0">
                <a:lnSpc>
                  <a:spcPct val="200000"/>
                </a:lnSpc>
                <a:buFont typeface="Arial" pitchFamily="34" charset="0"/>
                <a:buNone/>
              </a:pPr>
              <a:r>
                <a:rPr lang="en-US" sz="1350" dirty="0" smtClean="0">
                  <a:latin typeface="Tahoma" panose="020B0604030504040204" pitchFamily="34" charset="0"/>
                  <a:ea typeface="Tahoma" panose="020B0604030504040204" pitchFamily="34" charset="0"/>
                  <a:cs typeface="Tahoma" panose="020B0604030504040204" pitchFamily="34" charset="0"/>
                </a:rPr>
                <a:t>--&gt; Enable the emergency treatment to be given faster and more correct</a:t>
              </a:r>
            </a:p>
            <a:p>
              <a:pPr marL="274320" lvl="1" indent="0">
                <a:lnSpc>
                  <a:spcPct val="200000"/>
                </a:lnSpc>
                <a:buFont typeface="Arial" pitchFamily="34" charset="0"/>
                <a:buNone/>
              </a:pPr>
              <a:endParaRPr lang="en-US" sz="1350" dirty="0" smtClean="0">
                <a:latin typeface="Tahoma" panose="020B0604030504040204" pitchFamily="34" charset="0"/>
                <a:ea typeface="Tahoma" panose="020B0604030504040204" pitchFamily="34" charset="0"/>
                <a:cs typeface="Tahoma" panose="020B0604030504040204" pitchFamily="34" charset="0"/>
              </a:endParaRPr>
            </a:p>
            <a:p>
              <a:pPr marL="457166" lvl="1" indent="0">
                <a:lnSpc>
                  <a:spcPct val="200000"/>
                </a:lnSpc>
                <a:buNone/>
              </a:pPr>
              <a:endParaRPr lang="en-US" sz="1350" dirty="0" smtClean="0">
                <a:latin typeface="Tahoma" panose="020B0604030504040204" pitchFamily="34" charset="0"/>
                <a:ea typeface="Tahoma" panose="020B0604030504040204" pitchFamily="34" charset="0"/>
                <a:cs typeface="Tahoma" panose="020B0604030504040204" pitchFamily="34" charset="0"/>
              </a:endParaRPr>
            </a:p>
            <a:p>
              <a:pPr lvl="1">
                <a:lnSpc>
                  <a:spcPct val="200000"/>
                </a:lnSpc>
              </a:pPr>
              <a:endParaRPr lang="en-US" sz="135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752600"/>
              <a:ext cx="4429125" cy="42862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TextBox 4"/>
          <p:cNvSpPr txBox="1"/>
          <p:nvPr/>
        </p:nvSpPr>
        <p:spPr>
          <a:xfrm>
            <a:off x="398836" y="145917"/>
            <a:ext cx="6279366" cy="492443"/>
          </a:xfrm>
          <a:prstGeom prst="rect">
            <a:avLst/>
          </a:prstGeom>
          <a:noFill/>
        </p:spPr>
        <p:txBody>
          <a:bodyPr wrap="square" rtlCol="0">
            <a:spAutoFit/>
          </a:bodyPr>
          <a:lstStyle/>
          <a:p>
            <a:pPr defTabSz="685783"/>
            <a:r>
              <a:rPr lang="en-US" sz="2600" dirty="0" smtClean="0">
                <a:solidFill>
                  <a:srgbClr val="262626"/>
                </a:solidFill>
              </a:rPr>
              <a:t>Application : Pharmaceuticals</a:t>
            </a:r>
            <a:endParaRPr lang="en-IN" sz="2600" dirty="0">
              <a:solidFill>
                <a:srgbClr val="262626"/>
              </a:solidFill>
            </a:endParaRPr>
          </a:p>
        </p:txBody>
      </p:sp>
    </p:spTree>
    <p:extLst>
      <p:ext uri="{BB962C8B-B14F-4D97-AF65-F5344CB8AC3E}">
        <p14:creationId xmlns:p14="http://schemas.microsoft.com/office/powerpoint/2010/main" val="217016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73428" y="1202075"/>
            <a:ext cx="8375365" cy="3015808"/>
            <a:chOff x="285750" y="1524000"/>
            <a:chExt cx="9049841" cy="3886200"/>
          </a:xfrm>
        </p:grpSpPr>
        <p:sp>
          <p:nvSpPr>
            <p:cNvPr id="2" name="Content Placeholder 2"/>
            <p:cNvSpPr txBox="1">
              <a:spLocks/>
            </p:cNvSpPr>
            <p:nvPr/>
          </p:nvSpPr>
          <p:spPr>
            <a:xfrm>
              <a:off x="4730444" y="2225689"/>
              <a:ext cx="4605147" cy="2956793"/>
            </a:xfrm>
            <a:prstGeom prst="rect">
              <a:avLst/>
            </a:prstGeom>
          </p:spPr>
          <p:txBody>
            <a:bodyPr>
              <a:normAutofit/>
            </a:bodyPr>
            <a:lst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350" dirty="0" smtClean="0">
                  <a:latin typeface="Tahoma" panose="020B0604030504040204" pitchFamily="34" charset="0"/>
                  <a:ea typeface="Tahoma" panose="020B0604030504040204" pitchFamily="34" charset="0"/>
                  <a:cs typeface="Tahoma" panose="020B0604030504040204" pitchFamily="34" charset="0"/>
                </a:rPr>
                <a:t>Food:</a:t>
              </a:r>
            </a:p>
            <a:p>
              <a:pPr lvl="1"/>
              <a:r>
                <a:rPr lang="en-US" sz="1350" dirty="0" smtClean="0">
                  <a:latin typeface="Tahoma" panose="020B0604030504040204" pitchFamily="34" charset="0"/>
                  <a:ea typeface="Tahoma" panose="020B0604030504040204" pitchFamily="34" charset="0"/>
                  <a:cs typeface="Tahoma" panose="020B0604030504040204" pitchFamily="34" charset="0"/>
                </a:rPr>
                <a:t>Control geographical  origin</a:t>
              </a:r>
            </a:p>
            <a:p>
              <a:pPr lvl="1"/>
              <a:r>
                <a:rPr lang="en-US" sz="1350" dirty="0" smtClean="0">
                  <a:latin typeface="Tahoma" panose="020B0604030504040204" pitchFamily="34" charset="0"/>
                  <a:ea typeface="Tahoma" panose="020B0604030504040204" pitchFamily="34" charset="0"/>
                  <a:cs typeface="Tahoma" panose="020B0604030504040204" pitchFamily="34" charset="0"/>
                </a:rPr>
                <a:t>Food production management</a:t>
              </a:r>
            </a:p>
            <a:p>
              <a:pPr lvl="1"/>
              <a:r>
                <a:rPr lang="en-US" sz="1350" dirty="0" smtClean="0">
                  <a:latin typeface="Tahoma" panose="020B0604030504040204" pitchFamily="34" charset="0"/>
                  <a:ea typeface="Tahoma" panose="020B0604030504040204" pitchFamily="34" charset="0"/>
                  <a:cs typeface="Tahoma" panose="020B0604030504040204" pitchFamily="34" charset="0"/>
                </a:rPr>
                <a:t>Nutrition calculations </a:t>
              </a:r>
            </a:p>
            <a:p>
              <a:pPr>
                <a:buFont typeface="Wingdings" pitchFamily="2" charset="2"/>
                <a:buChar char="à"/>
              </a:pPr>
              <a:r>
                <a:rPr lang="en-US" sz="1350" dirty="0" smtClean="0">
                  <a:solidFill>
                    <a:schemeClr val="tx2"/>
                  </a:solidFill>
                  <a:latin typeface="Tahoma" panose="020B0604030504040204" pitchFamily="34" charset="0"/>
                  <a:ea typeface="Tahoma" panose="020B0604030504040204" pitchFamily="34" charset="0"/>
                  <a:cs typeface="Tahoma" panose="020B0604030504040204" pitchFamily="34" charset="0"/>
                </a:rPr>
                <a:t>Prevent overproduction and shortage</a:t>
              </a:r>
            </a:p>
            <a:p>
              <a:pPr>
                <a:buFont typeface="Wingdings" pitchFamily="2" charset="2"/>
                <a:buChar char="à"/>
              </a:pPr>
              <a:r>
                <a:rPr lang="en-US" sz="1350" dirty="0" smtClean="0">
                  <a:solidFill>
                    <a:schemeClr val="tx2"/>
                  </a:solidFill>
                  <a:latin typeface="Tahoma" panose="020B0604030504040204" pitchFamily="34" charset="0"/>
                  <a:ea typeface="Tahoma" panose="020B0604030504040204" pitchFamily="34" charset="0"/>
                  <a:cs typeface="Tahoma" panose="020B0604030504040204" pitchFamily="34" charset="0"/>
                </a:rPr>
                <a:t>Control food quality, health and safety. </a:t>
              </a:r>
            </a:p>
            <a:p>
              <a:pPr lvl="1"/>
              <a:endParaRPr lang="en-US" sz="1350" dirty="0" smtClean="0">
                <a:latin typeface="Tahoma" panose="020B0604030504040204" pitchFamily="34" charset="0"/>
                <a:ea typeface="Tahoma" panose="020B0604030504040204" pitchFamily="34" charset="0"/>
                <a:cs typeface="Tahoma" panose="020B0604030504040204" pitchFamily="34" charset="0"/>
              </a:endParaRPr>
            </a:p>
            <a:p>
              <a:pPr marL="274320" lvl="1" indent="0">
                <a:buFont typeface="Arial" pitchFamily="34" charset="0"/>
                <a:buNone/>
              </a:pPr>
              <a:endParaRPr lang="en-US" sz="1350" dirty="0" smtClean="0">
                <a:latin typeface="Tahoma" panose="020B0604030504040204" pitchFamily="34" charset="0"/>
                <a:ea typeface="Tahoma" panose="020B0604030504040204" pitchFamily="34" charset="0"/>
                <a:cs typeface="Tahoma" panose="020B0604030504040204" pitchFamily="34" charset="0"/>
              </a:endParaRPr>
            </a:p>
            <a:p>
              <a:pPr lvl="1"/>
              <a:endParaRPr lang="en-US" sz="1350" dirty="0" smtClean="0">
                <a:latin typeface="Tahoma" panose="020B0604030504040204" pitchFamily="34" charset="0"/>
                <a:ea typeface="Tahoma" panose="020B0604030504040204" pitchFamily="34" charset="0"/>
                <a:cs typeface="Tahoma" panose="020B0604030504040204" pitchFamily="34" charset="0"/>
              </a:endParaRPr>
            </a:p>
            <a:p>
              <a:pPr lvl="1"/>
              <a:endParaRPr lang="en-US" sz="135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50" y="1524000"/>
              <a:ext cx="3886200" cy="3886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sp>
        <p:nvSpPr>
          <p:cNvPr id="5" name="TextBox 4"/>
          <p:cNvSpPr txBox="1"/>
          <p:nvPr/>
        </p:nvSpPr>
        <p:spPr>
          <a:xfrm>
            <a:off x="398836" y="145917"/>
            <a:ext cx="6279366" cy="492443"/>
          </a:xfrm>
          <a:prstGeom prst="rect">
            <a:avLst/>
          </a:prstGeom>
          <a:noFill/>
        </p:spPr>
        <p:txBody>
          <a:bodyPr wrap="square" rtlCol="0">
            <a:spAutoFit/>
          </a:bodyPr>
          <a:lstStyle/>
          <a:p>
            <a:pPr defTabSz="685783"/>
            <a:r>
              <a:rPr lang="en-US" sz="2600" dirty="0" smtClean="0">
                <a:solidFill>
                  <a:srgbClr val="262626"/>
                </a:solidFill>
              </a:rPr>
              <a:t>Application : Food chains</a:t>
            </a:r>
            <a:endParaRPr lang="en-IN" sz="2600" dirty="0">
              <a:solidFill>
                <a:srgbClr val="262626"/>
              </a:solidFill>
            </a:endParaRPr>
          </a:p>
        </p:txBody>
      </p:sp>
    </p:spTree>
    <p:extLst>
      <p:ext uri="{BB962C8B-B14F-4D97-AF65-F5344CB8AC3E}">
        <p14:creationId xmlns:p14="http://schemas.microsoft.com/office/powerpoint/2010/main" val="3679882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2513366"/>
              </p:ext>
            </p:extLst>
          </p:nvPr>
        </p:nvGraphicFramePr>
        <p:xfrm>
          <a:off x="518845" y="852755"/>
          <a:ext cx="8522413" cy="548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757" y="1607263"/>
            <a:ext cx="3968183" cy="2759364"/>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93065" y="1608010"/>
            <a:ext cx="3556104" cy="2758508"/>
          </a:xfrm>
          <a:prstGeom prst="rect">
            <a:avLst/>
          </a:prstGeom>
        </p:spPr>
      </p:pic>
      <p:graphicFrame>
        <p:nvGraphicFramePr>
          <p:cNvPr id="5" name="Diagram 4"/>
          <p:cNvGraphicFramePr/>
          <p:nvPr>
            <p:extLst>
              <p:ext uri="{D42A27DB-BD31-4B8C-83A1-F6EECF244321}">
                <p14:modId xmlns:p14="http://schemas.microsoft.com/office/powerpoint/2010/main" val="955645488"/>
              </p:ext>
            </p:extLst>
          </p:nvPr>
        </p:nvGraphicFramePr>
        <p:xfrm>
          <a:off x="164387" y="4458984"/>
          <a:ext cx="8786971" cy="24622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8" name="Group 7"/>
          <p:cNvGrpSpPr/>
          <p:nvPr/>
        </p:nvGrpSpPr>
        <p:grpSpPr>
          <a:xfrm>
            <a:off x="202917" y="4520914"/>
            <a:ext cx="8786971" cy="246025"/>
            <a:chOff x="0" y="97"/>
            <a:chExt cx="8786971" cy="246025"/>
          </a:xfrm>
          <a:solidFill>
            <a:schemeClr val="tx1">
              <a:lumMod val="25000"/>
              <a:lumOff val="75000"/>
            </a:schemeClr>
          </a:solidFill>
        </p:grpSpPr>
        <p:sp>
          <p:nvSpPr>
            <p:cNvPr id="9" name="Rounded Rectangle 8"/>
            <p:cNvSpPr/>
            <p:nvPr/>
          </p:nvSpPr>
          <p:spPr>
            <a:xfrm>
              <a:off x="0" y="97"/>
              <a:ext cx="8786971" cy="2460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p:nvPr/>
          </p:nvSpPr>
          <p:spPr>
            <a:xfrm>
              <a:off x="12010" y="12107"/>
              <a:ext cx="8762951" cy="2220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solidFill>
                    <a:srgbClr val="002060"/>
                  </a:solidFill>
                </a:rPr>
                <a:t>User’s spending </a:t>
              </a:r>
              <a:r>
                <a:rPr lang="en-US" sz="1100" dirty="0" smtClean="0">
                  <a:solidFill>
                    <a:srgbClr val="002060"/>
                  </a:solidFill>
                </a:rPr>
                <a:t>data is continuously monitored and analyzed to find a pattern which may help user in saving money and spending smartly </a:t>
              </a:r>
              <a:r>
                <a:rPr lang="en-US" sz="1100" kern="1200" dirty="0" smtClean="0">
                  <a:solidFill>
                    <a:srgbClr val="002060"/>
                  </a:solidFill>
                </a:rPr>
                <a:t> </a:t>
              </a:r>
              <a:endParaRPr lang="en-US" sz="1100" kern="1200" dirty="0">
                <a:solidFill>
                  <a:srgbClr val="002060"/>
                </a:solidFill>
              </a:endParaRPr>
            </a:p>
          </p:txBody>
        </p:sp>
      </p:grpSp>
      <p:sp>
        <p:nvSpPr>
          <p:cNvPr id="11" name="TextBox 10"/>
          <p:cNvSpPr txBox="1"/>
          <p:nvPr/>
        </p:nvSpPr>
        <p:spPr>
          <a:xfrm>
            <a:off x="398836" y="145917"/>
            <a:ext cx="6279366" cy="492443"/>
          </a:xfrm>
          <a:prstGeom prst="rect">
            <a:avLst/>
          </a:prstGeom>
          <a:noFill/>
        </p:spPr>
        <p:txBody>
          <a:bodyPr wrap="square" rtlCol="0">
            <a:spAutoFit/>
          </a:bodyPr>
          <a:lstStyle/>
          <a:p>
            <a:pPr defTabSz="685783"/>
            <a:r>
              <a:rPr lang="en-US" sz="2600" dirty="0" smtClean="0">
                <a:solidFill>
                  <a:srgbClr val="262626"/>
                </a:solidFill>
              </a:rPr>
              <a:t>Application : Health</a:t>
            </a:r>
            <a:endParaRPr lang="en-IN" sz="2600" dirty="0">
              <a:solidFill>
                <a:srgbClr val="262626"/>
              </a:solidFill>
            </a:endParaRPr>
          </a:p>
        </p:txBody>
      </p:sp>
    </p:spTree>
    <p:extLst>
      <p:ext uri="{BB962C8B-B14F-4D97-AF65-F5344CB8AC3E}">
        <p14:creationId xmlns:p14="http://schemas.microsoft.com/office/powerpoint/2010/main" val="2088993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557" y="1508938"/>
            <a:ext cx="4777483" cy="2828404"/>
          </a:xfrm>
          <a:prstGeom prst="rect">
            <a:avLst/>
          </a:prstGeom>
        </p:spPr>
      </p:pic>
      <p:graphicFrame>
        <p:nvGraphicFramePr>
          <p:cNvPr id="5" name="Diagram 4"/>
          <p:cNvGraphicFramePr/>
          <p:nvPr>
            <p:extLst>
              <p:ext uri="{D42A27DB-BD31-4B8C-83A1-F6EECF244321}">
                <p14:modId xmlns:p14="http://schemas.microsoft.com/office/powerpoint/2010/main" val="1296368092"/>
              </p:ext>
            </p:extLst>
          </p:nvPr>
        </p:nvGraphicFramePr>
        <p:xfrm>
          <a:off x="472611" y="770561"/>
          <a:ext cx="8517277" cy="554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202917" y="4520914"/>
            <a:ext cx="8786971" cy="246025"/>
            <a:chOff x="0" y="97"/>
            <a:chExt cx="8786971" cy="246025"/>
          </a:xfrm>
          <a:solidFill>
            <a:schemeClr val="tx1">
              <a:lumMod val="25000"/>
              <a:lumOff val="75000"/>
            </a:schemeClr>
          </a:solidFill>
        </p:grpSpPr>
        <p:sp>
          <p:nvSpPr>
            <p:cNvPr id="8" name="Rounded Rectangle 7"/>
            <p:cNvSpPr/>
            <p:nvPr/>
          </p:nvSpPr>
          <p:spPr>
            <a:xfrm>
              <a:off x="0" y="97"/>
              <a:ext cx="8786971" cy="2460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12010" y="12107"/>
              <a:ext cx="8762951" cy="2220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solidFill>
                    <a:srgbClr val="002060"/>
                  </a:solidFill>
                </a:rPr>
                <a:t>These companies perform analytics on the huge data generated by the user’s mobile and they show the information extracted from customer’s raw data</a:t>
              </a:r>
              <a:endParaRPr lang="en-US" sz="1100" kern="1200" dirty="0">
                <a:solidFill>
                  <a:srgbClr val="002060"/>
                </a:solidFill>
              </a:endParaRPr>
            </a:p>
          </p:txBody>
        </p:sp>
      </p:grpSp>
      <p:sp>
        <p:nvSpPr>
          <p:cNvPr id="11" name="TextBox 10"/>
          <p:cNvSpPr txBox="1"/>
          <p:nvPr/>
        </p:nvSpPr>
        <p:spPr>
          <a:xfrm>
            <a:off x="398836" y="145917"/>
            <a:ext cx="6279366" cy="492443"/>
          </a:xfrm>
          <a:prstGeom prst="rect">
            <a:avLst/>
          </a:prstGeom>
          <a:noFill/>
        </p:spPr>
        <p:txBody>
          <a:bodyPr wrap="square" rtlCol="0">
            <a:spAutoFit/>
          </a:bodyPr>
          <a:lstStyle/>
          <a:p>
            <a:pPr defTabSz="685783"/>
            <a:r>
              <a:rPr lang="en-US" sz="2600" dirty="0" smtClean="0">
                <a:solidFill>
                  <a:srgbClr val="262626"/>
                </a:solidFill>
              </a:rPr>
              <a:t>Application : Health</a:t>
            </a:r>
            <a:endParaRPr lang="en-IN" sz="2600" dirty="0">
              <a:solidFill>
                <a:srgbClr val="262626"/>
              </a:solidFill>
            </a:endParaRPr>
          </a:p>
        </p:txBody>
      </p:sp>
    </p:spTree>
    <p:extLst>
      <p:ext uri="{BB962C8B-B14F-4D97-AF65-F5344CB8AC3E}">
        <p14:creationId xmlns:p14="http://schemas.microsoft.com/office/powerpoint/2010/main" val="1049503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1424" y="1037688"/>
            <a:ext cx="4870405" cy="3626189"/>
          </a:xfrm>
          <a:prstGeom prst="rect">
            <a:avLst/>
          </a:prstGeom>
        </p:spPr>
      </p:pic>
      <p:sp>
        <p:nvSpPr>
          <p:cNvPr id="3" name="TextBox 2"/>
          <p:cNvSpPr txBox="1"/>
          <p:nvPr/>
        </p:nvSpPr>
        <p:spPr>
          <a:xfrm>
            <a:off x="398836" y="145917"/>
            <a:ext cx="6279366" cy="492443"/>
          </a:xfrm>
          <a:prstGeom prst="rect">
            <a:avLst/>
          </a:prstGeom>
          <a:noFill/>
        </p:spPr>
        <p:txBody>
          <a:bodyPr wrap="square" rtlCol="0">
            <a:spAutoFit/>
          </a:bodyPr>
          <a:lstStyle/>
          <a:p>
            <a:pPr defTabSz="685783"/>
            <a:r>
              <a:rPr lang="en-US" sz="2600" dirty="0" smtClean="0">
                <a:solidFill>
                  <a:srgbClr val="262626"/>
                </a:solidFill>
              </a:rPr>
              <a:t>Career Mantra</a:t>
            </a:r>
            <a:endParaRPr lang="en-IN" sz="2600" dirty="0">
              <a:solidFill>
                <a:srgbClr val="262626"/>
              </a:solidFill>
            </a:endParaRPr>
          </a:p>
        </p:txBody>
      </p:sp>
    </p:spTree>
    <p:extLst>
      <p:ext uri="{BB962C8B-B14F-4D97-AF65-F5344CB8AC3E}">
        <p14:creationId xmlns:p14="http://schemas.microsoft.com/office/powerpoint/2010/main" val="2169047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98913" y="154426"/>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defTabSz="685783"/>
            <a:endParaRPr lang="en-IN" sz="2600" dirty="0">
              <a:solidFill>
                <a:srgbClr val="262626"/>
              </a:solidFill>
              <a:ea typeface="+mn-ea"/>
              <a:cs typeface="+mn-cs"/>
            </a:endParaRPr>
          </a:p>
        </p:txBody>
      </p:sp>
    </p:spTree>
    <p:extLst>
      <p:ext uri="{BB962C8B-B14F-4D97-AF65-F5344CB8AC3E}">
        <p14:creationId xmlns:p14="http://schemas.microsoft.com/office/powerpoint/2010/main" val="2460396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nvSpPr>
        <p:spPr>
          <a:xfrm>
            <a:off x="486311" y="771550"/>
            <a:ext cx="5688457" cy="380209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0C0"/>
              </a:buClr>
              <a:buNone/>
            </a:pPr>
            <a:r>
              <a:rPr lang="en-US" sz="1600" dirty="0" smtClean="0">
                <a:solidFill>
                  <a:srgbClr val="0070C0"/>
                </a:solidFill>
                <a:latin typeface="Tahoma" pitchFamily="34" charset="0"/>
                <a:ea typeface="Tahoma" pitchFamily="34" charset="0"/>
                <a:cs typeface="Tahoma" pitchFamily="34" charset="0"/>
              </a:rPr>
              <a:t>At the end of the session, you will be able to know :</a:t>
            </a:r>
          </a:p>
          <a:p>
            <a:pPr marL="0" indent="0">
              <a:buClr>
                <a:srgbClr val="0070C0"/>
              </a:buClr>
              <a:buNone/>
            </a:pPr>
            <a:endParaRPr lang="en-US" sz="1400" dirty="0" smtClean="0">
              <a:solidFill>
                <a:srgbClr val="0070C0"/>
              </a:solidFill>
              <a:latin typeface="Tahoma" pitchFamily="34" charset="0"/>
              <a:ea typeface="Tahoma" pitchFamily="34" charset="0"/>
              <a:cs typeface="Tahoma" pitchFamily="34" charset="0"/>
            </a:endParaRPr>
          </a:p>
          <a:p>
            <a:pPr>
              <a:lnSpc>
                <a:spcPct val="300000"/>
              </a:lnSpc>
              <a:buClr>
                <a:srgbClr val="0070C0"/>
              </a:buClr>
              <a:buFont typeface="Wingdings" panose="05000000000000000000" pitchFamily="2" charset="2"/>
              <a:buChar char="ü"/>
            </a:pPr>
            <a:r>
              <a:rPr lang="en-US" sz="1400" dirty="0" smtClean="0">
                <a:solidFill>
                  <a:srgbClr val="0070C0"/>
                </a:solidFill>
                <a:latin typeface="Tahoma" pitchFamily="34" charset="0"/>
                <a:ea typeface="Tahoma" pitchFamily="34" charset="0"/>
                <a:cs typeface="Tahoma" pitchFamily="34" charset="0"/>
              </a:rPr>
              <a:t>What is Hadoop</a:t>
            </a:r>
          </a:p>
          <a:p>
            <a:pPr>
              <a:lnSpc>
                <a:spcPct val="300000"/>
              </a:lnSpc>
              <a:buClr>
                <a:srgbClr val="0070C0"/>
              </a:buClr>
              <a:buFont typeface="Wingdings" panose="05000000000000000000" pitchFamily="2" charset="2"/>
              <a:buChar char="ü"/>
            </a:pPr>
            <a:r>
              <a:rPr lang="en-US" sz="1400" dirty="0" smtClean="0">
                <a:solidFill>
                  <a:srgbClr val="0070C0"/>
                </a:solidFill>
                <a:latin typeface="Tahoma" pitchFamily="34" charset="0"/>
                <a:ea typeface="Tahoma" pitchFamily="34" charset="0"/>
                <a:cs typeface="Tahoma" pitchFamily="34" charset="0"/>
              </a:rPr>
              <a:t>What is </a:t>
            </a:r>
            <a:r>
              <a:rPr lang="en-US" sz="1400" dirty="0" err="1" smtClean="0">
                <a:solidFill>
                  <a:srgbClr val="0070C0"/>
                </a:solidFill>
                <a:latin typeface="Tahoma" pitchFamily="34" charset="0"/>
                <a:ea typeface="Tahoma" pitchFamily="34" charset="0"/>
                <a:cs typeface="Tahoma" pitchFamily="34" charset="0"/>
              </a:rPr>
              <a:t>IoT</a:t>
            </a:r>
            <a:endParaRPr lang="en-US" sz="1400" dirty="0" smtClean="0">
              <a:solidFill>
                <a:srgbClr val="0070C0"/>
              </a:solidFill>
              <a:latin typeface="Tahoma" pitchFamily="34" charset="0"/>
              <a:ea typeface="Tahoma" pitchFamily="34" charset="0"/>
              <a:cs typeface="Tahoma" pitchFamily="34" charset="0"/>
            </a:endParaRPr>
          </a:p>
          <a:p>
            <a:pPr>
              <a:lnSpc>
                <a:spcPct val="300000"/>
              </a:lnSpc>
              <a:buClr>
                <a:srgbClr val="0070C0"/>
              </a:buClr>
              <a:buFont typeface="Wingdings" panose="05000000000000000000" pitchFamily="2" charset="2"/>
              <a:buChar char="ü"/>
            </a:pPr>
            <a:r>
              <a:rPr lang="en-US" sz="1400" dirty="0" smtClean="0">
                <a:solidFill>
                  <a:srgbClr val="0070C0"/>
                </a:solidFill>
                <a:latin typeface="Tahoma" pitchFamily="34" charset="0"/>
                <a:ea typeface="Tahoma" pitchFamily="34" charset="0"/>
                <a:cs typeface="Tahoma" pitchFamily="34" charset="0"/>
              </a:rPr>
              <a:t>What is Analytics </a:t>
            </a:r>
          </a:p>
          <a:p>
            <a:pPr>
              <a:lnSpc>
                <a:spcPct val="300000"/>
              </a:lnSpc>
              <a:buClr>
                <a:srgbClr val="0070C0"/>
              </a:buClr>
              <a:buFont typeface="Wingdings" panose="05000000000000000000" pitchFamily="2" charset="2"/>
              <a:buChar char="ü"/>
            </a:pPr>
            <a:r>
              <a:rPr lang="en-US" sz="1400" dirty="0" smtClean="0">
                <a:solidFill>
                  <a:srgbClr val="0070C0"/>
                </a:solidFill>
                <a:latin typeface="Tahoma" pitchFamily="34" charset="0"/>
                <a:ea typeface="Tahoma" pitchFamily="34" charset="0"/>
                <a:cs typeface="Tahoma" pitchFamily="34" charset="0"/>
              </a:rPr>
              <a:t>How Hadoop , </a:t>
            </a:r>
            <a:r>
              <a:rPr lang="en-US" sz="1400" dirty="0" err="1" smtClean="0">
                <a:solidFill>
                  <a:srgbClr val="0070C0"/>
                </a:solidFill>
                <a:latin typeface="Tahoma" pitchFamily="34" charset="0"/>
                <a:ea typeface="Tahoma" pitchFamily="34" charset="0"/>
                <a:cs typeface="Tahoma" pitchFamily="34" charset="0"/>
              </a:rPr>
              <a:t>IoT</a:t>
            </a:r>
            <a:r>
              <a:rPr lang="en-US" sz="1400" dirty="0" smtClean="0">
                <a:solidFill>
                  <a:srgbClr val="0070C0"/>
                </a:solidFill>
                <a:latin typeface="Tahoma" pitchFamily="34" charset="0"/>
                <a:ea typeface="Tahoma" pitchFamily="34" charset="0"/>
                <a:cs typeface="Tahoma" pitchFamily="34" charset="0"/>
              </a:rPr>
              <a:t> and Analytics can be used together</a:t>
            </a:r>
          </a:p>
          <a:p>
            <a:pPr>
              <a:lnSpc>
                <a:spcPct val="300000"/>
              </a:lnSpc>
              <a:buClr>
                <a:srgbClr val="0070C0"/>
              </a:buClr>
              <a:buFont typeface="Wingdings" panose="05000000000000000000" pitchFamily="2" charset="2"/>
              <a:buChar char="ü"/>
            </a:pPr>
            <a:r>
              <a:rPr lang="en-US" sz="1400" dirty="0" smtClean="0">
                <a:solidFill>
                  <a:srgbClr val="0070C0"/>
                </a:solidFill>
                <a:latin typeface="Tahoma" pitchFamily="34" charset="0"/>
                <a:ea typeface="Tahoma" pitchFamily="34" charset="0"/>
                <a:cs typeface="Tahoma" pitchFamily="34" charset="0"/>
              </a:rPr>
              <a:t>Use Cases</a:t>
            </a:r>
          </a:p>
          <a:p>
            <a:pPr marL="0" indent="0">
              <a:buClr>
                <a:srgbClr val="0070C0"/>
              </a:buClr>
              <a:buNone/>
            </a:pPr>
            <a:endParaRPr lang="en-US" sz="1400" dirty="0" smtClean="0">
              <a:solidFill>
                <a:srgbClr val="0070C0"/>
              </a:solidFill>
              <a:latin typeface="Tahoma" pitchFamily="34" charset="0"/>
              <a:ea typeface="Tahoma" pitchFamily="34" charset="0"/>
              <a:cs typeface="Tahoma" pitchFamily="34" charset="0"/>
            </a:endParaRPr>
          </a:p>
          <a:p>
            <a:pPr marL="0" indent="0">
              <a:buClr>
                <a:srgbClr val="0070C0"/>
              </a:buClr>
              <a:buNone/>
            </a:pPr>
            <a:endParaRPr lang="en-US" sz="1400" dirty="0" smtClean="0">
              <a:solidFill>
                <a:srgbClr val="0070C0"/>
              </a:solidFill>
              <a:latin typeface="Tahoma" pitchFamily="34" charset="0"/>
              <a:ea typeface="Tahoma" pitchFamily="34" charset="0"/>
              <a:cs typeface="Tahoma" pitchFamily="34" charset="0"/>
            </a:endParaRPr>
          </a:p>
        </p:txBody>
      </p:sp>
      <p:sp>
        <p:nvSpPr>
          <p:cNvPr id="3" name="TextBox 2"/>
          <p:cNvSpPr txBox="1"/>
          <p:nvPr/>
        </p:nvSpPr>
        <p:spPr>
          <a:xfrm>
            <a:off x="398836" y="145917"/>
            <a:ext cx="4656049" cy="492443"/>
          </a:xfrm>
          <a:prstGeom prst="rect">
            <a:avLst/>
          </a:prstGeom>
          <a:noFill/>
        </p:spPr>
        <p:txBody>
          <a:bodyPr wrap="square" rtlCol="0">
            <a:spAutoFit/>
          </a:bodyPr>
          <a:lstStyle/>
          <a:p>
            <a:pPr defTabSz="685783"/>
            <a:r>
              <a:rPr lang="en-US" sz="2600" dirty="0" smtClean="0">
                <a:solidFill>
                  <a:srgbClr val="262626"/>
                </a:solidFill>
              </a:rPr>
              <a:t> Agenda</a:t>
            </a:r>
            <a:endParaRPr lang="en-IN" sz="2600" dirty="0">
              <a:solidFill>
                <a:srgbClr val="262626"/>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954" y="1356187"/>
            <a:ext cx="4150758" cy="2075379"/>
          </a:xfrm>
          <a:prstGeom prst="rect">
            <a:avLst/>
          </a:prstGeom>
        </p:spPr>
      </p:pic>
    </p:spTree>
    <p:extLst>
      <p:ext uri="{BB962C8B-B14F-4D97-AF65-F5344CB8AC3E}">
        <p14:creationId xmlns:p14="http://schemas.microsoft.com/office/powerpoint/2010/main" val="245746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650" y="2156802"/>
            <a:ext cx="2343150" cy="1200329"/>
          </a:xfrm>
          <a:prstGeom prst="rect">
            <a:avLst/>
          </a:prstGeom>
        </p:spPr>
        <p:txBody>
          <a:bodyPr wrap="square">
            <a:spAutoFit/>
          </a:bodyPr>
          <a:lstStyle/>
          <a:p>
            <a:pPr lvl="1" algn="ctr">
              <a:lnSpc>
                <a:spcPct val="200000"/>
              </a:lnSpc>
              <a:buClr>
                <a:srgbClr val="0070C0"/>
              </a:buClr>
            </a:pPr>
            <a:r>
              <a:rPr lang="en-US" sz="1800" dirty="0" smtClean="0">
                <a:solidFill>
                  <a:srgbClr val="0070C0"/>
                </a:solidFill>
                <a:latin typeface="Tahoma" pitchFamily="34" charset="0"/>
                <a:ea typeface="Tahoma" pitchFamily="34" charset="0"/>
                <a:cs typeface="Tahoma" pitchFamily="34" charset="0"/>
              </a:rPr>
              <a:t>First Thing First</a:t>
            </a:r>
          </a:p>
          <a:p>
            <a:pPr lvl="1" algn="ctr">
              <a:lnSpc>
                <a:spcPct val="200000"/>
              </a:lnSpc>
              <a:buClr>
                <a:srgbClr val="0070C0"/>
              </a:buClr>
            </a:pPr>
            <a:r>
              <a:rPr lang="en-US" sz="1800" dirty="0" smtClean="0">
                <a:solidFill>
                  <a:srgbClr val="0070C0"/>
                </a:solidFill>
                <a:latin typeface="Tahoma" pitchFamily="34" charset="0"/>
                <a:ea typeface="Tahoma" pitchFamily="34" charset="0"/>
                <a:cs typeface="Tahoma" pitchFamily="34" charset="0"/>
              </a:rPr>
              <a:t>What is Hadoop ?</a:t>
            </a:r>
            <a:endParaRPr lang="en-US" sz="1800" dirty="0">
              <a:solidFill>
                <a:srgbClr val="0070C0"/>
              </a:solidFill>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949" y="842442"/>
            <a:ext cx="5743575" cy="3829050"/>
          </a:xfrm>
          <a:prstGeom prst="rect">
            <a:avLst/>
          </a:prstGeom>
        </p:spPr>
      </p:pic>
    </p:spTree>
    <p:extLst>
      <p:ext uri="{BB962C8B-B14F-4D97-AF65-F5344CB8AC3E}">
        <p14:creationId xmlns:p14="http://schemas.microsoft.com/office/powerpoint/2010/main" val="13736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47857" y="2034190"/>
            <a:ext cx="4133461" cy="3028950"/>
            <a:chOff x="2190341" y="766888"/>
            <a:chExt cx="4810145" cy="3957512"/>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341" y="766888"/>
              <a:ext cx="4810145" cy="39575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477" y="952500"/>
              <a:ext cx="4486751" cy="2800350"/>
            </a:xfrm>
            <a:prstGeom prst="rect">
              <a:avLst/>
            </a:prstGeom>
          </p:spPr>
        </p:pic>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525" y="2269066"/>
            <a:ext cx="2138947" cy="2120293"/>
          </a:xfrm>
          <a:prstGeom prst="rect">
            <a:avLst/>
          </a:prstGeom>
        </p:spPr>
      </p:pic>
      <p:sp>
        <p:nvSpPr>
          <p:cNvPr id="9" name="TextBox 8"/>
          <p:cNvSpPr txBox="1"/>
          <p:nvPr/>
        </p:nvSpPr>
        <p:spPr>
          <a:xfrm>
            <a:off x="4571999" y="2609093"/>
            <a:ext cx="2762250" cy="715581"/>
          </a:xfrm>
          <a:prstGeom prst="rect">
            <a:avLst/>
          </a:prstGeom>
          <a:noFill/>
        </p:spPr>
        <p:txBody>
          <a:bodyPr wrap="square" rtlCol="0">
            <a:spAutoFit/>
          </a:bodyPr>
          <a:lstStyle/>
          <a:p>
            <a:pPr algn="ctr"/>
            <a:r>
              <a:rPr lang="en-US" dirty="0" smtClean="0">
                <a:solidFill>
                  <a:srgbClr val="0070C0"/>
                </a:solidFill>
                <a:latin typeface="Tahoma" panose="020B0604030504040204" pitchFamily="34" charset="0"/>
                <a:ea typeface="Tahoma" panose="020B0604030504040204" pitchFamily="34" charset="0"/>
                <a:cs typeface="Tahoma" panose="020B0604030504040204" pitchFamily="34" charset="0"/>
              </a:rPr>
              <a:t>Multiple servers are connected via Hadoop</a:t>
            </a:r>
            <a:r>
              <a:rPr lang="en-US" dirty="0" smtClean="0">
                <a:latin typeface="Tahoma" panose="020B0604030504040204" pitchFamily="34" charset="0"/>
                <a:ea typeface="Tahoma" panose="020B0604030504040204" pitchFamily="34" charset="0"/>
                <a:cs typeface="Tahoma" panose="020B0604030504040204" pitchFamily="34" charset="0"/>
              </a:rPr>
              <a:t> as if it were one large computer</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0" y="737731"/>
            <a:ext cx="9143999" cy="1269578"/>
          </a:xfrm>
          <a:prstGeom prst="rect">
            <a:avLst/>
          </a:prstGeom>
          <a:noFill/>
        </p:spPr>
        <p:txBody>
          <a:bodyPr wrap="square" rtlCol="0">
            <a:spAutoFit/>
          </a:bodyPr>
          <a:lstStyle/>
          <a:p>
            <a:pPr algn="ctr">
              <a:lnSpc>
                <a:spcPct val="150000"/>
              </a:lnSpc>
            </a:pPr>
            <a:r>
              <a:rPr lang="en-US" dirty="0" smtClean="0">
                <a:solidFill>
                  <a:srgbClr val="0070C0"/>
                </a:solidFill>
                <a:latin typeface="Tahoma" panose="020B0604030504040204" pitchFamily="34" charset="0"/>
                <a:ea typeface="Tahoma" panose="020B0604030504040204" pitchFamily="34" charset="0"/>
                <a:cs typeface="Tahoma" panose="020B0604030504040204" pitchFamily="34" charset="0"/>
              </a:rPr>
              <a:t>Hadoop is framework that powers a platform that stores and processes </a:t>
            </a:r>
          </a:p>
          <a:p>
            <a:pPr algn="ctr">
              <a:lnSpc>
                <a:spcPct val="150000"/>
              </a:lnSpc>
            </a:pPr>
            <a:r>
              <a:rPr lang="en-US"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r>
            <a:r>
              <a:rPr lang="en-US" sz="2400" dirty="0" smtClean="0">
                <a:solidFill>
                  <a:srgbClr val="0070C0"/>
                </a:solidFill>
                <a:latin typeface="Tahoma" panose="020B0604030504040204" pitchFamily="34" charset="0"/>
                <a:ea typeface="Tahoma" panose="020B0604030504040204" pitchFamily="34" charset="0"/>
                <a:cs typeface="Tahoma" panose="020B0604030504040204" pitchFamily="34" charset="0"/>
              </a:rPr>
              <a:t>Big Data</a:t>
            </a:r>
            <a:r>
              <a:rPr lang="en-US"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p>
          <a:p>
            <a:pPr algn="ctr">
              <a:lnSpc>
                <a:spcPct val="150000"/>
              </a:lnSpc>
            </a:pPr>
            <a:r>
              <a:rPr lang="en-US" dirty="0" smtClean="0">
                <a:solidFill>
                  <a:srgbClr val="0070C0"/>
                </a:solidFill>
                <a:latin typeface="Tahoma" panose="020B0604030504040204" pitchFamily="34" charset="0"/>
                <a:ea typeface="Tahoma" panose="020B0604030504040204" pitchFamily="34" charset="0"/>
                <a:cs typeface="Tahoma" panose="020B0604030504040204" pitchFamily="34" charset="0"/>
              </a:rPr>
              <a:t>that is scalable and reliable and highly available</a:t>
            </a:r>
            <a:endParaRPr lang="en-US"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p:nvSpPr>
        <p:spPr>
          <a:xfrm>
            <a:off x="398836" y="145917"/>
            <a:ext cx="4656049" cy="492443"/>
          </a:xfrm>
          <a:prstGeom prst="rect">
            <a:avLst/>
          </a:prstGeom>
          <a:noFill/>
        </p:spPr>
        <p:txBody>
          <a:bodyPr wrap="square" rtlCol="0">
            <a:spAutoFit/>
          </a:bodyPr>
          <a:lstStyle/>
          <a:p>
            <a:pPr defTabSz="685783"/>
            <a:r>
              <a:rPr lang="en-US" sz="2600" dirty="0" smtClean="0">
                <a:solidFill>
                  <a:srgbClr val="262626"/>
                </a:solidFill>
              </a:rPr>
              <a:t>What is Hadoop</a:t>
            </a:r>
            <a:endParaRPr lang="en-IN" sz="2600" dirty="0">
              <a:solidFill>
                <a:srgbClr val="262626"/>
              </a:solidFill>
            </a:endParaRPr>
          </a:p>
        </p:txBody>
      </p:sp>
    </p:spTree>
    <p:extLst>
      <p:ext uri="{BB962C8B-B14F-4D97-AF65-F5344CB8AC3E}">
        <p14:creationId xmlns:p14="http://schemas.microsoft.com/office/powerpoint/2010/main" val="3532221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333374" y="781050"/>
            <a:ext cx="8666787" cy="3811498"/>
            <a:chOff x="342900" y="990600"/>
            <a:chExt cx="8591550" cy="3629025"/>
          </a:xfrm>
        </p:grpSpPr>
        <p:sp>
          <p:nvSpPr>
            <p:cNvPr id="18" name="Rectangle 17"/>
            <p:cNvSpPr/>
            <p:nvPr/>
          </p:nvSpPr>
          <p:spPr>
            <a:xfrm>
              <a:off x="342900" y="990600"/>
              <a:ext cx="8591550" cy="362902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4375" y="2041528"/>
              <a:ext cx="7810500" cy="2454272"/>
              <a:chOff x="800100" y="2336803"/>
              <a:chExt cx="7810500" cy="2454272"/>
            </a:xfrm>
          </p:grpSpPr>
          <p:sp>
            <p:nvSpPr>
              <p:cNvPr id="13" name="Rounded Rectangle 12"/>
              <p:cNvSpPr/>
              <p:nvPr/>
            </p:nvSpPr>
            <p:spPr>
              <a:xfrm>
                <a:off x="800100" y="2676525"/>
                <a:ext cx="7810500" cy="2114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grpSp>
            <p:nvGrpSpPr>
              <p:cNvPr id="10" name="Group 9"/>
              <p:cNvGrpSpPr/>
              <p:nvPr/>
            </p:nvGrpSpPr>
            <p:grpSpPr>
              <a:xfrm>
                <a:off x="1162419" y="2978755"/>
                <a:ext cx="2171331" cy="1698020"/>
                <a:chOff x="2162544" y="2553313"/>
                <a:chExt cx="3000006" cy="2123462"/>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2544" y="2553313"/>
                  <a:ext cx="1514106" cy="1934456"/>
                </a:xfrm>
                <a:prstGeom prst="rect">
                  <a:avLst/>
                </a:prstGeom>
              </p:spPr>
            </p:pic>
            <p:grpSp>
              <p:nvGrpSpPr>
                <p:cNvPr id="9" name="Group 8"/>
                <p:cNvGrpSpPr/>
                <p:nvPr/>
              </p:nvGrpSpPr>
              <p:grpSpPr>
                <a:xfrm>
                  <a:off x="3666816" y="2553313"/>
                  <a:ext cx="1495734" cy="2123462"/>
                  <a:chOff x="4114800" y="843370"/>
                  <a:chExt cx="3171825" cy="3547655"/>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986" t="1352" r="35579" b="4595"/>
                  <a:stretch/>
                </p:blipFill>
                <p:spPr>
                  <a:xfrm>
                    <a:off x="4114800" y="843370"/>
                    <a:ext cx="3171825" cy="3314702"/>
                  </a:xfrm>
                  <a:prstGeom prst="rect">
                    <a:avLst/>
                  </a:prstGeom>
                </p:spPr>
              </p:pic>
              <p:pic>
                <p:nvPicPr>
                  <p:cNvPr id="6" name="Picture 5"/>
                  <p:cNvPicPr>
                    <a:picLocks noChangeAspect="1"/>
                  </p:cNvPicPr>
                  <p:nvPr/>
                </p:nvPicPr>
                <p:blipFill>
                  <a:blip r:embed="rId4"/>
                  <a:stretch>
                    <a:fillRect/>
                  </a:stretch>
                </p:blipFill>
                <p:spPr>
                  <a:xfrm>
                    <a:off x="4395787" y="4152900"/>
                    <a:ext cx="557213" cy="209550"/>
                  </a:xfrm>
                  <a:prstGeom prst="rect">
                    <a:avLst/>
                  </a:prstGeom>
                </p:spPr>
              </p:pic>
              <p:pic>
                <p:nvPicPr>
                  <p:cNvPr id="8" name="Picture 7"/>
                  <p:cNvPicPr>
                    <a:picLocks noChangeAspect="1"/>
                  </p:cNvPicPr>
                  <p:nvPr/>
                </p:nvPicPr>
                <p:blipFill>
                  <a:blip r:embed="rId4"/>
                  <a:stretch>
                    <a:fillRect/>
                  </a:stretch>
                </p:blipFill>
                <p:spPr>
                  <a:xfrm>
                    <a:off x="5841206" y="4181475"/>
                    <a:ext cx="557213" cy="209550"/>
                  </a:xfrm>
                  <a:prstGeom prst="rect">
                    <a:avLst/>
                  </a:prstGeom>
                </p:spPr>
              </p:pic>
            </p:grpSp>
          </p:gr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1957" r="10879"/>
              <a:stretch/>
            </p:blipFill>
            <p:spPr>
              <a:xfrm>
                <a:off x="3636904" y="2977522"/>
                <a:ext cx="2143295" cy="1604038"/>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4584" y="2967739"/>
                <a:ext cx="2117005" cy="1587754"/>
              </a:xfrm>
              <a:prstGeom prst="rect">
                <a:avLst/>
              </a:prstGeom>
            </p:spPr>
          </p:pic>
          <p:sp>
            <p:nvSpPr>
              <p:cNvPr id="14" name="TextBox 13"/>
              <p:cNvSpPr txBox="1"/>
              <p:nvPr/>
            </p:nvSpPr>
            <p:spPr>
              <a:xfrm>
                <a:off x="1162419" y="2336803"/>
                <a:ext cx="2171331" cy="300082"/>
              </a:xfrm>
              <a:prstGeom prst="rect">
                <a:avLst/>
              </a:prstGeom>
              <a:noFill/>
            </p:spPr>
            <p:txBody>
              <a:bodyPr wrap="square" rtlCol="0">
                <a:spAutoFit/>
              </a:bodyPr>
              <a:lstStyle/>
              <a:p>
                <a:r>
                  <a:rPr lang="en-US" dirty="0" smtClean="0">
                    <a:solidFill>
                      <a:schemeClr val="bg1"/>
                    </a:solidFill>
                    <a:latin typeface="Arial Black" panose="020B0A04020102020204" pitchFamily="34" charset="0"/>
                  </a:rPr>
                  <a:t>Cluster Maintenance</a:t>
                </a:r>
                <a:endParaRPr lang="en-US" dirty="0">
                  <a:solidFill>
                    <a:schemeClr val="bg1"/>
                  </a:solidFill>
                  <a:latin typeface="Arial Black" panose="020B0A04020102020204" pitchFamily="34" charset="0"/>
                </a:endParaRPr>
              </a:p>
            </p:txBody>
          </p:sp>
          <p:sp>
            <p:nvSpPr>
              <p:cNvPr id="15" name="TextBox 14"/>
              <p:cNvSpPr txBox="1"/>
              <p:nvPr/>
            </p:nvSpPr>
            <p:spPr>
              <a:xfrm>
                <a:off x="3694054" y="2336803"/>
                <a:ext cx="1868177" cy="300082"/>
              </a:xfrm>
              <a:prstGeom prst="rect">
                <a:avLst/>
              </a:prstGeom>
              <a:noFill/>
            </p:spPr>
            <p:txBody>
              <a:bodyPr wrap="square" rtlCol="0">
                <a:spAutoFit/>
              </a:bodyPr>
              <a:lstStyle/>
              <a:p>
                <a:pPr algn="ctr"/>
                <a:r>
                  <a:rPr lang="en-US" dirty="0" smtClean="0">
                    <a:solidFill>
                      <a:schemeClr val="bg1"/>
                    </a:solidFill>
                    <a:latin typeface="Arial Black" panose="020B0A04020102020204" pitchFamily="34" charset="0"/>
                  </a:rPr>
                  <a:t>Storage</a:t>
                </a:r>
                <a:endParaRPr lang="en-US" dirty="0">
                  <a:solidFill>
                    <a:schemeClr val="bg1"/>
                  </a:solidFill>
                  <a:latin typeface="Arial Black" panose="020B0A04020102020204" pitchFamily="34" charset="0"/>
                </a:endParaRPr>
              </a:p>
            </p:txBody>
          </p:sp>
          <p:sp>
            <p:nvSpPr>
              <p:cNvPr id="16" name="TextBox 15"/>
              <p:cNvSpPr txBox="1"/>
              <p:nvPr/>
            </p:nvSpPr>
            <p:spPr>
              <a:xfrm>
                <a:off x="6139675" y="2336803"/>
                <a:ext cx="1868177" cy="300082"/>
              </a:xfrm>
              <a:prstGeom prst="rect">
                <a:avLst/>
              </a:prstGeom>
              <a:noFill/>
            </p:spPr>
            <p:txBody>
              <a:bodyPr wrap="square" rtlCol="0">
                <a:spAutoFit/>
              </a:bodyPr>
              <a:lstStyle/>
              <a:p>
                <a:pPr algn="ctr"/>
                <a:r>
                  <a:rPr lang="en-US" dirty="0" smtClean="0">
                    <a:solidFill>
                      <a:schemeClr val="bg1"/>
                    </a:solidFill>
                    <a:latin typeface="Arial Black" panose="020B0A04020102020204" pitchFamily="34" charset="0"/>
                  </a:rPr>
                  <a:t>Processing</a:t>
                </a:r>
                <a:endParaRPr lang="en-US" dirty="0">
                  <a:solidFill>
                    <a:schemeClr val="bg1"/>
                  </a:solidFill>
                  <a:latin typeface="Arial Black" panose="020B0A04020102020204" pitchFamily="34" charset="0"/>
                </a:endParaRPr>
              </a:p>
            </p:txBody>
          </p:sp>
        </p:grpSp>
        <p:sp>
          <p:nvSpPr>
            <p:cNvPr id="19" name="TextBox 18"/>
            <p:cNvSpPr txBox="1"/>
            <p:nvPr/>
          </p:nvSpPr>
          <p:spPr>
            <a:xfrm>
              <a:off x="714375" y="1276350"/>
              <a:ext cx="2836804" cy="380955"/>
            </a:xfrm>
            <a:prstGeom prst="rect">
              <a:avLst/>
            </a:prstGeom>
            <a:noFill/>
          </p:spPr>
          <p:txBody>
            <a:bodyPr wrap="square" rtlCol="0">
              <a:spAutoFit/>
            </a:bodyPr>
            <a:lstStyle/>
            <a:p>
              <a:r>
                <a:rPr lang="en-US" sz="2000" dirty="0" smtClean="0">
                  <a:solidFill>
                    <a:schemeClr val="bg1"/>
                  </a:solidFill>
                  <a:latin typeface="Aharoni" panose="02010803020104030203" pitchFamily="2" charset="-79"/>
                  <a:cs typeface="Aharoni" panose="02010803020104030203" pitchFamily="2" charset="-79"/>
                </a:rPr>
                <a:t>Hadoop has 3 layers :</a:t>
              </a:r>
              <a:endParaRPr lang="en-US" sz="2000" dirty="0">
                <a:solidFill>
                  <a:schemeClr val="bg1"/>
                </a:solidFill>
                <a:latin typeface="Aharoni" panose="02010803020104030203" pitchFamily="2" charset="-79"/>
                <a:cs typeface="Aharoni" panose="02010803020104030203" pitchFamily="2" charset="-79"/>
              </a:endParaRPr>
            </a:p>
          </p:txBody>
        </p:sp>
        <p:cxnSp>
          <p:nvCxnSpPr>
            <p:cNvPr id="21" name="Straight Connector 20"/>
            <p:cNvCxnSpPr/>
            <p:nvPr/>
          </p:nvCxnSpPr>
          <p:spPr>
            <a:xfrm flipH="1">
              <a:off x="3362979" y="2381250"/>
              <a:ext cx="8871" cy="211455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801379" y="2381250"/>
              <a:ext cx="8871" cy="211455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398836" y="145917"/>
            <a:ext cx="4656049" cy="492443"/>
          </a:xfrm>
          <a:prstGeom prst="rect">
            <a:avLst/>
          </a:prstGeom>
          <a:noFill/>
        </p:spPr>
        <p:txBody>
          <a:bodyPr wrap="square" rtlCol="0">
            <a:spAutoFit/>
          </a:bodyPr>
          <a:lstStyle/>
          <a:p>
            <a:pPr defTabSz="685783"/>
            <a:r>
              <a:rPr lang="en-US" sz="2600" dirty="0" smtClean="0">
                <a:solidFill>
                  <a:srgbClr val="262626"/>
                </a:solidFill>
              </a:rPr>
              <a:t>Different Layers</a:t>
            </a:r>
            <a:endParaRPr lang="en-IN" sz="2600" dirty="0">
              <a:solidFill>
                <a:srgbClr val="262626"/>
              </a:solidFill>
            </a:endParaRPr>
          </a:p>
        </p:txBody>
      </p:sp>
    </p:spTree>
    <p:extLst>
      <p:ext uri="{BB962C8B-B14F-4D97-AF65-F5344CB8AC3E}">
        <p14:creationId xmlns:p14="http://schemas.microsoft.com/office/powerpoint/2010/main" val="468032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8836" y="145917"/>
            <a:ext cx="6567043" cy="492443"/>
          </a:xfrm>
          <a:prstGeom prst="rect">
            <a:avLst/>
          </a:prstGeom>
          <a:noFill/>
        </p:spPr>
        <p:txBody>
          <a:bodyPr wrap="square" rtlCol="0">
            <a:spAutoFit/>
          </a:bodyPr>
          <a:lstStyle/>
          <a:p>
            <a:pPr defTabSz="685783"/>
            <a:r>
              <a:rPr lang="en-US" sz="2600" dirty="0" smtClean="0">
                <a:solidFill>
                  <a:srgbClr val="262626"/>
                </a:solidFill>
              </a:rPr>
              <a:t>Hadoop Vs Other N/W Storage Architecture</a:t>
            </a:r>
            <a:endParaRPr lang="en-IN" sz="2600" dirty="0">
              <a:solidFill>
                <a:srgbClr val="262626"/>
              </a:solidFill>
            </a:endParaRPr>
          </a:p>
        </p:txBody>
      </p:sp>
      <p:grpSp>
        <p:nvGrpSpPr>
          <p:cNvPr id="2" name="Group 1"/>
          <p:cNvGrpSpPr/>
          <p:nvPr/>
        </p:nvGrpSpPr>
        <p:grpSpPr>
          <a:xfrm>
            <a:off x="1384441" y="1387008"/>
            <a:ext cx="6164657" cy="3190449"/>
            <a:chOff x="1384441" y="1109609"/>
            <a:chExt cx="6164657" cy="3190449"/>
          </a:xfrm>
        </p:grpSpPr>
        <p:pic>
          <p:nvPicPr>
            <p:cNvPr id="3" name="Picture 2"/>
            <p:cNvPicPr>
              <a:picLocks noChangeAspect="1"/>
            </p:cNvPicPr>
            <p:nvPr/>
          </p:nvPicPr>
          <p:blipFill>
            <a:blip r:embed="rId2">
              <a:grayscl/>
            </a:blip>
            <a:stretch>
              <a:fillRect/>
            </a:stretch>
          </p:blipFill>
          <p:spPr>
            <a:xfrm>
              <a:off x="1384441" y="1109609"/>
              <a:ext cx="6156093" cy="3181885"/>
            </a:xfrm>
            <a:prstGeom prst="rect">
              <a:avLst/>
            </a:prstGeom>
          </p:spPr>
        </p:pic>
        <p:pic>
          <p:nvPicPr>
            <p:cNvPr id="5" name="Picture 4"/>
            <p:cNvPicPr>
              <a:picLocks noChangeAspect="1"/>
            </p:cNvPicPr>
            <p:nvPr/>
          </p:nvPicPr>
          <p:blipFill rotWithShape="1">
            <a:blip r:embed="rId2"/>
            <a:srcRect l="63156"/>
            <a:stretch/>
          </p:blipFill>
          <p:spPr>
            <a:xfrm>
              <a:off x="5280919" y="1118173"/>
              <a:ext cx="2268179" cy="3181885"/>
            </a:xfrm>
            <a:prstGeom prst="rect">
              <a:avLst/>
            </a:prstGeom>
          </p:spPr>
        </p:pic>
      </p:grpSp>
      <p:graphicFrame>
        <p:nvGraphicFramePr>
          <p:cNvPr id="7" name="Diagram 6"/>
          <p:cNvGraphicFramePr/>
          <p:nvPr>
            <p:extLst>
              <p:ext uri="{D42A27DB-BD31-4B8C-83A1-F6EECF244321}">
                <p14:modId xmlns:p14="http://schemas.microsoft.com/office/powerpoint/2010/main" val="2993955100"/>
              </p:ext>
            </p:extLst>
          </p:nvPr>
        </p:nvGraphicFramePr>
        <p:xfrm>
          <a:off x="277402" y="770562"/>
          <a:ext cx="8691937" cy="5342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7091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33525" y="863030"/>
            <a:ext cx="6219289" cy="3938587"/>
            <a:chOff x="1533525" y="914400"/>
            <a:chExt cx="6219289" cy="3938587"/>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674"/>
            <a:stretch/>
          </p:blipFill>
          <p:spPr>
            <a:xfrm>
              <a:off x="1533525" y="914400"/>
              <a:ext cx="6076950" cy="3938587"/>
            </a:xfrm>
            <a:prstGeom prst="rect">
              <a:avLst/>
            </a:prstGeom>
          </p:spPr>
        </p:pic>
        <p:pic>
          <p:nvPicPr>
            <p:cNvPr id="3" name="Picture 2"/>
            <p:cNvPicPr>
              <a:picLocks noChangeAspect="1"/>
            </p:cNvPicPr>
            <p:nvPr/>
          </p:nvPicPr>
          <p:blipFill>
            <a:blip r:embed="rId3"/>
            <a:stretch>
              <a:fillRect/>
            </a:stretch>
          </p:blipFill>
          <p:spPr>
            <a:xfrm>
              <a:off x="6898134" y="914400"/>
              <a:ext cx="628650" cy="318499"/>
            </a:xfrm>
            <a:prstGeom prst="rect">
              <a:avLst/>
            </a:prstGeom>
          </p:spPr>
        </p:pic>
        <p:pic>
          <p:nvPicPr>
            <p:cNvPr id="4" name="Picture 3"/>
            <p:cNvPicPr>
              <a:picLocks noChangeAspect="1"/>
            </p:cNvPicPr>
            <p:nvPr/>
          </p:nvPicPr>
          <p:blipFill>
            <a:blip r:embed="rId3"/>
            <a:stretch>
              <a:fillRect/>
            </a:stretch>
          </p:blipFill>
          <p:spPr>
            <a:xfrm>
              <a:off x="7124164" y="4595812"/>
              <a:ext cx="628650" cy="257175"/>
            </a:xfrm>
            <a:prstGeom prst="rect">
              <a:avLst/>
            </a:prstGeom>
          </p:spPr>
        </p:pic>
      </p:grpSp>
      <p:sp>
        <p:nvSpPr>
          <p:cNvPr id="6" name="TextBox 5"/>
          <p:cNvSpPr txBox="1"/>
          <p:nvPr/>
        </p:nvSpPr>
        <p:spPr>
          <a:xfrm>
            <a:off x="398836" y="145917"/>
            <a:ext cx="6567043" cy="492443"/>
          </a:xfrm>
          <a:prstGeom prst="rect">
            <a:avLst/>
          </a:prstGeom>
          <a:noFill/>
        </p:spPr>
        <p:txBody>
          <a:bodyPr wrap="square" rtlCol="0">
            <a:spAutoFit/>
          </a:bodyPr>
          <a:lstStyle/>
          <a:p>
            <a:pPr defTabSz="685783"/>
            <a:r>
              <a:rPr lang="en-US" sz="2600" dirty="0" smtClean="0">
                <a:solidFill>
                  <a:srgbClr val="262626"/>
                </a:solidFill>
              </a:rPr>
              <a:t>A typical Hadoop Cluster</a:t>
            </a:r>
            <a:endParaRPr lang="en-IN" sz="2600" dirty="0">
              <a:solidFill>
                <a:srgbClr val="262626"/>
              </a:solidFill>
            </a:endParaRPr>
          </a:p>
        </p:txBody>
      </p:sp>
    </p:spTree>
    <p:extLst>
      <p:ext uri="{BB962C8B-B14F-4D97-AF65-F5344CB8AC3E}">
        <p14:creationId xmlns:p14="http://schemas.microsoft.com/office/powerpoint/2010/main" val="934729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2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4871</TotalTime>
  <Words>1005</Words>
  <Application>Microsoft Office PowerPoint</Application>
  <PresentationFormat>On-screen Show (16:9)</PresentationFormat>
  <Paragraphs>168</Paragraphs>
  <Slides>37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宋体</vt:lpstr>
      <vt:lpstr>Aharoni</vt:lpstr>
      <vt:lpstr>Algerian</vt:lpstr>
      <vt:lpstr>Arial</vt:lpstr>
      <vt:lpstr>Arial Black</vt:lpstr>
      <vt:lpstr>Calibri</vt:lpstr>
      <vt:lpstr>Castellar</vt:lpstr>
      <vt:lpstr>museo-sans</vt:lpstr>
      <vt:lpstr>Tahoma</vt:lpstr>
      <vt:lpstr>Wingdings</vt:lpstr>
      <vt:lpstr>2_Brain4ce_course_template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Komala</dc:creator>
  <cp:lastModifiedBy>Vardhan</cp:lastModifiedBy>
  <cp:revision>805</cp:revision>
  <dcterms:created xsi:type="dcterms:W3CDTF">2014-07-21T07:23:07Z</dcterms:created>
  <dcterms:modified xsi:type="dcterms:W3CDTF">2015-09-23T08:02:56Z</dcterms:modified>
</cp:coreProperties>
</file>